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32"/>
  </p:notesMasterIdLst>
  <p:sldIdLst>
    <p:sldId id="256" r:id="rId2"/>
    <p:sldId id="404" r:id="rId3"/>
    <p:sldId id="414" r:id="rId4"/>
    <p:sldId id="408" r:id="rId5"/>
    <p:sldId id="294" r:id="rId6"/>
    <p:sldId id="357" r:id="rId7"/>
    <p:sldId id="285" r:id="rId8"/>
    <p:sldId id="312" r:id="rId9"/>
    <p:sldId id="315" r:id="rId10"/>
    <p:sldId id="316" r:id="rId11"/>
    <p:sldId id="276" r:id="rId12"/>
    <p:sldId id="265" r:id="rId13"/>
    <p:sldId id="396" r:id="rId14"/>
    <p:sldId id="391" r:id="rId15"/>
    <p:sldId id="392" r:id="rId16"/>
    <p:sldId id="393" r:id="rId17"/>
    <p:sldId id="394" r:id="rId18"/>
    <p:sldId id="395" r:id="rId19"/>
    <p:sldId id="387" r:id="rId20"/>
    <p:sldId id="411" r:id="rId21"/>
    <p:sldId id="412" r:id="rId22"/>
    <p:sldId id="385" r:id="rId23"/>
    <p:sldId id="397" r:id="rId24"/>
    <p:sldId id="409" r:id="rId25"/>
    <p:sldId id="410" r:id="rId26"/>
    <p:sldId id="366" r:id="rId27"/>
    <p:sldId id="386" r:id="rId28"/>
    <p:sldId id="309" r:id="rId29"/>
    <p:sldId id="388" r:id="rId30"/>
    <p:sldId id="406" r:id="rId31"/>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577" autoAdjust="0"/>
    <p:restoredTop sz="94598" autoAdjust="0"/>
  </p:normalViewPr>
  <p:slideViewPr>
    <p:cSldViewPr>
      <p:cViewPr varScale="1">
        <p:scale>
          <a:sx n="93" d="100"/>
          <a:sy n="93" d="100"/>
        </p:scale>
        <p:origin x="504" y="84"/>
      </p:cViewPr>
      <p:guideLst>
        <p:guide orient="horz" pos="2160"/>
        <p:guide pos="2880"/>
      </p:guideLst>
    </p:cSldViewPr>
  </p:slideViewPr>
  <p:outlineViewPr>
    <p:cViewPr>
      <p:scale>
        <a:sx n="33" d="100"/>
        <a:sy n="33" d="100"/>
      </p:scale>
      <p:origin x="0" y="2857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3339714005751089E-2"/>
          <c:y val="5.8754715084567324E-2"/>
          <c:w val="0.64618370731580599"/>
          <c:h val="0.59001513059395538"/>
        </c:manualLayout>
      </c:layout>
      <c:barChart>
        <c:barDir val="col"/>
        <c:grouping val="stacked"/>
        <c:varyColors val="0"/>
        <c:ser>
          <c:idx val="0"/>
          <c:order val="0"/>
          <c:tx>
            <c:strRef>
              <c:f>Blad1!$B$1</c:f>
              <c:strCache>
                <c:ptCount val="1"/>
                <c:pt idx="0">
                  <c:v>Infectie herkend</c:v>
                </c:pt>
              </c:strCache>
            </c:strRef>
          </c:tx>
          <c:invertIfNegative val="0"/>
          <c:cat>
            <c:strRef>
              <c:f>Blad1!$A$2:$A$6</c:f>
              <c:strCache>
                <c:ptCount val="5"/>
                <c:pt idx="0">
                  <c:v>Longontsteking</c:v>
                </c:pt>
                <c:pt idx="1">
                  <c:v>Buikinfectie</c:v>
                </c:pt>
                <c:pt idx="2">
                  <c:v>Urineweginfectie</c:v>
                </c:pt>
                <c:pt idx="3">
                  <c:v>Huidinfectie</c:v>
                </c:pt>
                <c:pt idx="4">
                  <c:v>Overige infecties</c:v>
                </c:pt>
              </c:strCache>
            </c:strRef>
          </c:cat>
          <c:val>
            <c:numRef>
              <c:f>Blad1!$B$2:$B$6</c:f>
              <c:numCache>
                <c:formatCode>General</c:formatCode>
                <c:ptCount val="5"/>
                <c:pt idx="0">
                  <c:v>20</c:v>
                </c:pt>
                <c:pt idx="1">
                  <c:v>6</c:v>
                </c:pt>
                <c:pt idx="2">
                  <c:v>7</c:v>
                </c:pt>
                <c:pt idx="3">
                  <c:v>3</c:v>
                </c:pt>
                <c:pt idx="4">
                  <c:v>4</c:v>
                </c:pt>
              </c:numCache>
            </c:numRef>
          </c:val>
          <c:extLst>
            <c:ext xmlns:c16="http://schemas.microsoft.com/office/drawing/2014/chart" uri="{C3380CC4-5D6E-409C-BE32-E72D297353CC}">
              <c16:uniqueId val="{00000000-A2C9-46CE-9E70-D559A56C2B4E}"/>
            </c:ext>
          </c:extLst>
        </c:ser>
        <c:ser>
          <c:idx val="1"/>
          <c:order val="1"/>
          <c:tx>
            <c:strRef>
              <c:f>Blad1!$C$1</c:f>
              <c:strCache>
                <c:ptCount val="1"/>
                <c:pt idx="0">
                  <c:v>Infectie niet herkend</c:v>
                </c:pt>
              </c:strCache>
            </c:strRef>
          </c:tx>
          <c:invertIfNegative val="0"/>
          <c:cat>
            <c:strRef>
              <c:f>Blad1!$A$2:$A$6</c:f>
              <c:strCache>
                <c:ptCount val="5"/>
                <c:pt idx="0">
                  <c:v>Longontsteking</c:v>
                </c:pt>
                <c:pt idx="1">
                  <c:v>Buikinfectie</c:v>
                </c:pt>
                <c:pt idx="2">
                  <c:v>Urineweginfectie</c:v>
                </c:pt>
                <c:pt idx="3">
                  <c:v>Huidinfectie</c:v>
                </c:pt>
                <c:pt idx="4">
                  <c:v>Overige infecties</c:v>
                </c:pt>
              </c:strCache>
            </c:strRef>
          </c:cat>
          <c:val>
            <c:numRef>
              <c:f>Blad1!$C$2:$C$6</c:f>
              <c:numCache>
                <c:formatCode>General</c:formatCode>
                <c:ptCount val="5"/>
                <c:pt idx="0">
                  <c:v>18</c:v>
                </c:pt>
                <c:pt idx="1">
                  <c:v>9</c:v>
                </c:pt>
                <c:pt idx="2">
                  <c:v>5</c:v>
                </c:pt>
                <c:pt idx="3">
                  <c:v>2</c:v>
                </c:pt>
                <c:pt idx="4">
                  <c:v>6</c:v>
                </c:pt>
              </c:numCache>
            </c:numRef>
          </c:val>
          <c:extLst>
            <c:ext xmlns:c16="http://schemas.microsoft.com/office/drawing/2014/chart" uri="{C3380CC4-5D6E-409C-BE32-E72D297353CC}">
              <c16:uniqueId val="{00000001-A2C9-46CE-9E70-D559A56C2B4E}"/>
            </c:ext>
          </c:extLst>
        </c:ser>
        <c:dLbls>
          <c:showLegendKey val="0"/>
          <c:showVal val="0"/>
          <c:showCatName val="0"/>
          <c:showSerName val="0"/>
          <c:showPercent val="0"/>
          <c:showBubbleSize val="0"/>
        </c:dLbls>
        <c:gapWidth val="150"/>
        <c:overlap val="100"/>
        <c:axId val="132701184"/>
        <c:axId val="133042944"/>
      </c:barChart>
      <c:catAx>
        <c:axId val="132701184"/>
        <c:scaling>
          <c:orientation val="minMax"/>
        </c:scaling>
        <c:delete val="0"/>
        <c:axPos val="b"/>
        <c:numFmt formatCode="General" sourceLinked="0"/>
        <c:majorTickMark val="out"/>
        <c:minorTickMark val="none"/>
        <c:tickLblPos val="nextTo"/>
        <c:crossAx val="133042944"/>
        <c:crosses val="autoZero"/>
        <c:auto val="1"/>
        <c:lblAlgn val="ctr"/>
        <c:lblOffset val="100"/>
        <c:noMultiLvlLbl val="0"/>
      </c:catAx>
      <c:valAx>
        <c:axId val="133042944"/>
        <c:scaling>
          <c:orientation val="minMax"/>
        </c:scaling>
        <c:delete val="0"/>
        <c:axPos val="l"/>
        <c:majorGridlines/>
        <c:numFmt formatCode="General" sourceLinked="1"/>
        <c:majorTickMark val="out"/>
        <c:minorTickMark val="none"/>
        <c:tickLblPos val="nextTo"/>
        <c:crossAx val="132701184"/>
        <c:crosses val="autoZero"/>
        <c:crossBetween val="between"/>
      </c:valAx>
      <c:spPr>
        <a:noFill/>
        <a:ln w="25400">
          <a:noFill/>
        </a:ln>
      </c:spPr>
    </c:plotArea>
    <c:legend>
      <c:legendPos val="r"/>
      <c:overlay val="0"/>
    </c:legend>
    <c:plotVisOnly val="1"/>
    <c:dispBlanksAs val="gap"/>
    <c:showDLblsOverMax val="0"/>
  </c:chart>
  <c:txPr>
    <a:bodyPr/>
    <a:lstStyle/>
    <a:p>
      <a:pPr>
        <a:defRPr sz="1800"/>
      </a:pPr>
      <a:endParaRPr lang="nl-NL"/>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cdr:x>
      <cdr:y>0</cdr:y>
    </cdr:from>
    <cdr:to>
      <cdr:x>0.06573</cdr:x>
      <cdr:y>0.07655</cdr:y>
    </cdr:to>
    <cdr:sp macro="" textlink="">
      <cdr:nvSpPr>
        <cdr:cNvPr id="2" name="Tekstvak 3"/>
        <cdr:cNvSpPr txBox="1"/>
      </cdr:nvSpPr>
      <cdr:spPr>
        <a:xfrm xmlns:a="http://schemas.openxmlformats.org/drawingml/2006/main">
          <a:off x="0" y="0"/>
          <a:ext cx="539552" cy="36933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nl-NL"/>
          </a:defPPr>
          <a:lvl1pPr marL="0" algn="l" defTabSz="914400" rtl="0" eaLnBrk="1" latinLnBrk="0" hangingPunct="1">
            <a:defRPr sz="1800" kern="1200">
              <a:solidFill>
                <a:srgbClr val="000000"/>
              </a:solidFill>
              <a:latin typeface="Calibri"/>
            </a:defRPr>
          </a:lvl1pPr>
          <a:lvl2pPr marL="457200" algn="l" defTabSz="914400" rtl="0" eaLnBrk="1" latinLnBrk="0" hangingPunct="1">
            <a:defRPr sz="1800" kern="1200">
              <a:solidFill>
                <a:srgbClr val="000000"/>
              </a:solidFill>
              <a:latin typeface="Calibri"/>
            </a:defRPr>
          </a:lvl2pPr>
          <a:lvl3pPr marL="914400" algn="l" defTabSz="914400" rtl="0" eaLnBrk="1" latinLnBrk="0" hangingPunct="1">
            <a:defRPr sz="1800" kern="1200">
              <a:solidFill>
                <a:srgbClr val="000000"/>
              </a:solidFill>
              <a:latin typeface="Calibri"/>
            </a:defRPr>
          </a:lvl3pPr>
          <a:lvl4pPr marL="1371600" algn="l" defTabSz="914400" rtl="0" eaLnBrk="1" latinLnBrk="0" hangingPunct="1">
            <a:defRPr sz="1800" kern="1200">
              <a:solidFill>
                <a:srgbClr val="000000"/>
              </a:solidFill>
              <a:latin typeface="Calibri"/>
            </a:defRPr>
          </a:lvl4pPr>
          <a:lvl5pPr marL="1828800" algn="l" defTabSz="914400" rtl="0" eaLnBrk="1" latinLnBrk="0" hangingPunct="1">
            <a:defRPr sz="1800" kern="1200">
              <a:solidFill>
                <a:srgbClr val="000000"/>
              </a:solidFill>
              <a:latin typeface="Calibri"/>
            </a:defRPr>
          </a:lvl5pPr>
          <a:lvl6pPr marL="2286000" algn="l" defTabSz="914400" rtl="0" eaLnBrk="1" latinLnBrk="0" hangingPunct="1">
            <a:defRPr sz="1800" kern="1200">
              <a:solidFill>
                <a:srgbClr val="000000"/>
              </a:solidFill>
              <a:latin typeface="Calibri"/>
            </a:defRPr>
          </a:lvl6pPr>
          <a:lvl7pPr marL="2743200" algn="l" defTabSz="914400" rtl="0" eaLnBrk="1" latinLnBrk="0" hangingPunct="1">
            <a:defRPr sz="1800" kern="1200">
              <a:solidFill>
                <a:srgbClr val="000000"/>
              </a:solidFill>
              <a:latin typeface="Calibri"/>
            </a:defRPr>
          </a:lvl7pPr>
          <a:lvl8pPr marL="3200400" algn="l" defTabSz="914400" rtl="0" eaLnBrk="1" latinLnBrk="0" hangingPunct="1">
            <a:defRPr sz="1800" kern="1200">
              <a:solidFill>
                <a:srgbClr val="000000"/>
              </a:solidFill>
              <a:latin typeface="Calibri"/>
            </a:defRPr>
          </a:lvl8pPr>
          <a:lvl9pPr marL="3657600" algn="l" defTabSz="914400" rtl="0" eaLnBrk="1" latinLnBrk="0" hangingPunct="1">
            <a:defRPr sz="1800" kern="1200">
              <a:solidFill>
                <a:srgbClr val="000000"/>
              </a:solidFill>
              <a:latin typeface="Calibri"/>
            </a:defRPr>
          </a:lvl9pPr>
        </a:lstStyle>
        <a:p xmlns:a="http://schemas.openxmlformats.org/drawingml/2006/main">
          <a:endParaRPr lang="nl-NL"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3BE405-476D-4CCF-846D-7B1FFFEBFABB}" type="datetimeFigureOut">
              <a:rPr lang="nl-NL" smtClean="0"/>
              <a:pPr/>
              <a:t>8-3-2019</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161E52-8902-462A-8A5D-4B91432EF63B}" type="slidenum">
              <a:rPr lang="nl-NL" smtClean="0"/>
              <a:pPr/>
              <a:t>‹nr.›</a:t>
            </a:fld>
            <a:endParaRPr lang="nl-NL"/>
          </a:p>
        </p:txBody>
      </p:sp>
    </p:spTree>
    <p:extLst>
      <p:ext uri="{BB962C8B-B14F-4D97-AF65-F5344CB8AC3E}">
        <p14:creationId xmlns:p14="http://schemas.microsoft.com/office/powerpoint/2010/main" val="39942166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nl-NL" altLang="nl-NL"/>
          </a:p>
        </p:txBody>
      </p:sp>
      <p:sp>
        <p:nvSpPr>
          <p:cNvPr id="4100" name="Tijdelijke aanduiding voor dia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B14A6F2-A613-4E20-972D-6F699A819CF3}" type="slidenum">
              <a:rPr lang="nl-NL" altLang="nl-NL" smtClean="0"/>
              <a:pPr>
                <a:spcBef>
                  <a:spcPct val="0"/>
                </a:spcBef>
              </a:pPr>
              <a:t>2</a:t>
            </a:fld>
            <a:endParaRPr lang="nl-NL" altLang="nl-NL"/>
          </a:p>
        </p:txBody>
      </p:sp>
    </p:spTree>
    <p:extLst>
      <p:ext uri="{BB962C8B-B14F-4D97-AF65-F5344CB8AC3E}">
        <p14:creationId xmlns:p14="http://schemas.microsoft.com/office/powerpoint/2010/main" val="40419226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Septische shock</a:t>
            </a:r>
            <a:r>
              <a:rPr lang="nl-NL" baseline="0" dirty="0"/>
              <a:t> is sepsis met hypotensie</a:t>
            </a:r>
            <a:endParaRPr lang="nl-NL" dirty="0"/>
          </a:p>
        </p:txBody>
      </p:sp>
      <p:sp>
        <p:nvSpPr>
          <p:cNvPr id="4" name="Tijdelijke aanduiding voor dianummer 3"/>
          <p:cNvSpPr>
            <a:spLocks noGrp="1"/>
          </p:cNvSpPr>
          <p:nvPr>
            <p:ph type="sldNum" sz="quarter" idx="10"/>
          </p:nvPr>
        </p:nvSpPr>
        <p:spPr/>
        <p:txBody>
          <a:bodyPr/>
          <a:lstStyle/>
          <a:p>
            <a:fld id="{F2161E52-8902-462A-8A5D-4B91432EF63B}" type="slidenum">
              <a:rPr lang="nl-NL" smtClean="0"/>
              <a:pPr/>
              <a:t>5</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Medicatie na orgaantransplantatie</a:t>
            </a:r>
          </a:p>
        </p:txBody>
      </p:sp>
      <p:sp>
        <p:nvSpPr>
          <p:cNvPr id="4" name="Tijdelijke aanduiding voor dianummer 3"/>
          <p:cNvSpPr>
            <a:spLocks noGrp="1"/>
          </p:cNvSpPr>
          <p:nvPr>
            <p:ph type="sldNum" sz="quarter" idx="10"/>
          </p:nvPr>
        </p:nvSpPr>
        <p:spPr/>
        <p:txBody>
          <a:bodyPr/>
          <a:lstStyle/>
          <a:p>
            <a:fld id="{F2161E52-8902-462A-8A5D-4B91432EF63B}" type="slidenum">
              <a:rPr lang="nl-NL" smtClean="0"/>
              <a:pPr/>
              <a:t>14</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sepsis</a:t>
            </a:r>
          </a:p>
        </p:txBody>
      </p:sp>
      <p:sp>
        <p:nvSpPr>
          <p:cNvPr id="4" name="Tijdelijke aanduiding voor dianummer 3"/>
          <p:cNvSpPr>
            <a:spLocks noGrp="1"/>
          </p:cNvSpPr>
          <p:nvPr>
            <p:ph type="sldNum" sz="quarter" idx="10"/>
          </p:nvPr>
        </p:nvSpPr>
        <p:spPr/>
        <p:txBody>
          <a:bodyPr/>
          <a:lstStyle/>
          <a:p>
            <a:fld id="{F2161E52-8902-462A-8A5D-4B91432EF63B}" type="slidenum">
              <a:rPr lang="nl-NL" smtClean="0"/>
              <a:pPr/>
              <a:t>20</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sepsis</a:t>
            </a:r>
          </a:p>
        </p:txBody>
      </p:sp>
      <p:sp>
        <p:nvSpPr>
          <p:cNvPr id="4" name="Tijdelijke aanduiding voor dianummer 3"/>
          <p:cNvSpPr>
            <a:spLocks noGrp="1"/>
          </p:cNvSpPr>
          <p:nvPr>
            <p:ph type="sldNum" sz="quarter" idx="10"/>
          </p:nvPr>
        </p:nvSpPr>
        <p:spPr/>
        <p:txBody>
          <a:bodyPr/>
          <a:lstStyle/>
          <a:p>
            <a:fld id="{F2161E52-8902-462A-8A5D-4B91432EF63B}" type="slidenum">
              <a:rPr lang="nl-NL" smtClean="0"/>
              <a:pPr/>
              <a:t>21</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Geen sepsis</a:t>
            </a:r>
          </a:p>
        </p:txBody>
      </p:sp>
      <p:sp>
        <p:nvSpPr>
          <p:cNvPr id="4" name="Tijdelijke aanduiding voor dianummer 3"/>
          <p:cNvSpPr>
            <a:spLocks noGrp="1"/>
          </p:cNvSpPr>
          <p:nvPr>
            <p:ph type="sldNum" sz="quarter" idx="10"/>
          </p:nvPr>
        </p:nvSpPr>
        <p:spPr/>
        <p:txBody>
          <a:bodyPr/>
          <a:lstStyle/>
          <a:p>
            <a:fld id="{F2161E52-8902-462A-8A5D-4B91432EF63B}" type="slidenum">
              <a:rPr lang="nl-NL" smtClean="0"/>
              <a:pPr/>
              <a:t>22</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Geen sepsis</a:t>
            </a:r>
          </a:p>
        </p:txBody>
      </p:sp>
      <p:sp>
        <p:nvSpPr>
          <p:cNvPr id="4" name="Tijdelijke aanduiding voor dianummer 3"/>
          <p:cNvSpPr>
            <a:spLocks noGrp="1"/>
          </p:cNvSpPr>
          <p:nvPr>
            <p:ph type="sldNum" sz="quarter" idx="10"/>
          </p:nvPr>
        </p:nvSpPr>
        <p:spPr/>
        <p:txBody>
          <a:bodyPr/>
          <a:lstStyle/>
          <a:p>
            <a:fld id="{F2161E52-8902-462A-8A5D-4B91432EF63B}" type="slidenum">
              <a:rPr lang="nl-NL" smtClean="0"/>
              <a:pPr/>
              <a:t>23</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F2161E52-8902-462A-8A5D-4B91432EF63B}" type="slidenum">
              <a:rPr lang="nl-NL" smtClean="0"/>
              <a:pPr/>
              <a:t>27</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
        <p:nvSpPr>
          <p:cNvPr id="7" name="Rechthoek 6"/>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Rechthoek 7"/>
          <p:cNvSpPr/>
          <p:nvPr userDrawn="1"/>
        </p:nvSpPr>
        <p:spPr>
          <a:xfrm>
            <a:off x="521500" y="594000"/>
            <a:ext cx="8100000" cy="421252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p:cNvSpPr>
            <a:spLocks noGrp="1"/>
          </p:cNvSpPr>
          <p:nvPr>
            <p:ph type="ctrTitle"/>
          </p:nvPr>
        </p:nvSpPr>
        <p:spPr>
          <a:xfrm>
            <a:off x="846000" y="1003462"/>
            <a:ext cx="7452000" cy="533400"/>
          </a:xfrm>
        </p:spPr>
        <p:txBody>
          <a:bodyPr/>
          <a:lstStyle>
            <a:lvl1pPr>
              <a:defRPr>
                <a:solidFill>
                  <a:schemeClr val="bg2"/>
                </a:solidFill>
              </a:defRPr>
            </a:lvl1pPr>
          </a:lstStyle>
          <a:p>
            <a:r>
              <a:rPr lang="nl-NL"/>
              <a:t>Klik om de stijl te bewerken</a:t>
            </a:r>
            <a:endParaRPr lang="nl-NL" dirty="0"/>
          </a:p>
        </p:txBody>
      </p:sp>
      <p:sp>
        <p:nvSpPr>
          <p:cNvPr id="3" name="Ondertitel 2"/>
          <p:cNvSpPr>
            <a:spLocks noGrp="1"/>
          </p:cNvSpPr>
          <p:nvPr>
            <p:ph type="subTitle" idx="1"/>
          </p:nvPr>
        </p:nvSpPr>
        <p:spPr>
          <a:xfrm>
            <a:off x="845540" y="1650209"/>
            <a:ext cx="7452000" cy="533400"/>
          </a:xfrm>
        </p:spPr>
        <p:txBody>
          <a:bodyPr>
            <a:noAutofit/>
          </a:bodyPr>
          <a:lstStyle>
            <a:lvl1pPr marL="0" indent="0" algn="l">
              <a:lnSpc>
                <a:spcPts val="4200"/>
              </a:lnSpc>
              <a:buNone/>
              <a:defRPr sz="40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het opmaakprofiel van de modelondertitel te bewerken</a:t>
            </a:r>
            <a:endParaRPr lang="nl-NL" dirty="0"/>
          </a:p>
        </p:txBody>
      </p:sp>
      <p:sp>
        <p:nvSpPr>
          <p:cNvPr id="11" name="Rechthoek 10"/>
          <p:cNvSpPr/>
          <p:nvPr userDrawn="1"/>
        </p:nvSpPr>
        <p:spPr>
          <a:xfrm>
            <a:off x="521500" y="5292000"/>
            <a:ext cx="8100000" cy="10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 name="Tijdelijke aanduiding voor tekst 13"/>
          <p:cNvSpPr>
            <a:spLocks noGrp="1"/>
          </p:cNvSpPr>
          <p:nvPr>
            <p:ph type="body" sz="quarter" idx="10"/>
          </p:nvPr>
        </p:nvSpPr>
        <p:spPr>
          <a:xfrm>
            <a:off x="846000" y="4078255"/>
            <a:ext cx="5346157" cy="635000"/>
          </a:xfrm>
        </p:spPr>
        <p:txBody>
          <a:bodyPr/>
          <a:lstStyle>
            <a:lvl1pPr marL="0" indent="0" algn="l">
              <a:buNone/>
              <a:defRPr>
                <a:solidFill>
                  <a:schemeClr val="bg2"/>
                </a:solidFill>
              </a:defRPr>
            </a:lvl1pPr>
          </a:lstStyle>
          <a:p>
            <a:pPr lvl="0"/>
            <a:r>
              <a:rPr lang="nl-NL"/>
              <a:t>Klik om de modelstijlen te bewerken</a:t>
            </a:r>
          </a:p>
        </p:txBody>
      </p:sp>
      <p:pic>
        <p:nvPicPr>
          <p:cNvPr id="17" name="Afbeelding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68000" y="6264000"/>
            <a:ext cx="2426807" cy="302400"/>
          </a:xfrm>
          <a:prstGeom prst="rect">
            <a:avLst/>
          </a:prstGeom>
        </p:spPr>
      </p:pic>
    </p:spTree>
    <p:extLst>
      <p:ext uri="{BB962C8B-B14F-4D97-AF65-F5344CB8AC3E}">
        <p14:creationId xmlns:p14="http://schemas.microsoft.com/office/powerpoint/2010/main" val="1922479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Afsluitende dia">
    <p:spTree>
      <p:nvGrpSpPr>
        <p:cNvPr id="1" name=""/>
        <p:cNvGrpSpPr/>
        <p:nvPr/>
      </p:nvGrpSpPr>
      <p:grpSpPr>
        <a:xfrm>
          <a:off x="0" y="0"/>
          <a:ext cx="0" cy="0"/>
          <a:chOff x="0" y="0"/>
          <a:chExt cx="0" cy="0"/>
        </a:xfrm>
      </p:grpSpPr>
      <p:sp>
        <p:nvSpPr>
          <p:cNvPr id="7" name="Rechthoek 6"/>
          <p:cNvSpPr/>
          <p:nvPr userDrawn="1"/>
        </p:nvSpPr>
        <p:spPr>
          <a:xfrm>
            <a:off x="359480" y="6183340"/>
            <a:ext cx="8263020" cy="49935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Afbeelding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50000" y="5940000"/>
            <a:ext cx="648000" cy="929244"/>
          </a:xfrm>
          <a:prstGeom prst="rect">
            <a:avLst/>
          </a:prstGeom>
        </p:spPr>
      </p:pic>
      <p:sp>
        <p:nvSpPr>
          <p:cNvPr id="3" name="Titel 2"/>
          <p:cNvSpPr>
            <a:spLocks noGrp="1"/>
          </p:cNvSpPr>
          <p:nvPr>
            <p:ph type="title"/>
          </p:nvPr>
        </p:nvSpPr>
        <p:spPr/>
        <p:txBody>
          <a:bodyPr/>
          <a:lstStyle/>
          <a:p>
            <a:r>
              <a:rPr lang="nl-NL"/>
              <a:t>Klik om de stijl te bewerken</a:t>
            </a:r>
            <a:endParaRPr lang="nl-NL" dirty="0"/>
          </a:p>
        </p:txBody>
      </p:sp>
    </p:spTree>
    <p:extLst>
      <p:ext uri="{BB962C8B-B14F-4D97-AF65-F5344CB8AC3E}">
        <p14:creationId xmlns:p14="http://schemas.microsoft.com/office/powerpoint/2010/main" val="2241553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dia 2">
    <p:spTree>
      <p:nvGrpSpPr>
        <p:cNvPr id="1" name=""/>
        <p:cNvGrpSpPr/>
        <p:nvPr/>
      </p:nvGrpSpPr>
      <p:grpSpPr>
        <a:xfrm>
          <a:off x="0" y="0"/>
          <a:ext cx="0" cy="0"/>
          <a:chOff x="0" y="0"/>
          <a:chExt cx="0" cy="0"/>
        </a:xfrm>
      </p:grpSpPr>
      <p:sp>
        <p:nvSpPr>
          <p:cNvPr id="7" name="Rechthoek 6"/>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p:cNvSpPr>
            <a:spLocks noGrp="1"/>
          </p:cNvSpPr>
          <p:nvPr>
            <p:ph type="ctrTitle"/>
          </p:nvPr>
        </p:nvSpPr>
        <p:spPr>
          <a:xfrm>
            <a:off x="846000" y="1003462"/>
            <a:ext cx="7452000" cy="533400"/>
          </a:xfrm>
        </p:spPr>
        <p:txBody>
          <a:bodyPr/>
          <a:lstStyle>
            <a:lvl1pPr>
              <a:defRPr>
                <a:solidFill>
                  <a:schemeClr val="tx2"/>
                </a:solidFill>
              </a:defRPr>
            </a:lvl1pPr>
          </a:lstStyle>
          <a:p>
            <a:r>
              <a:rPr lang="nl-NL"/>
              <a:t>Klik om de stijl te bewerken</a:t>
            </a:r>
            <a:endParaRPr lang="nl-NL" dirty="0"/>
          </a:p>
        </p:txBody>
      </p:sp>
      <p:sp>
        <p:nvSpPr>
          <p:cNvPr id="3" name="Ondertitel 2"/>
          <p:cNvSpPr>
            <a:spLocks noGrp="1"/>
          </p:cNvSpPr>
          <p:nvPr>
            <p:ph type="subTitle" idx="1"/>
          </p:nvPr>
        </p:nvSpPr>
        <p:spPr>
          <a:xfrm>
            <a:off x="845540" y="1650209"/>
            <a:ext cx="7452000" cy="533400"/>
          </a:xfrm>
        </p:spPr>
        <p:txBody>
          <a:bodyPr>
            <a:noAutofit/>
          </a:bodyPr>
          <a:lstStyle>
            <a:lvl1pPr marL="0" indent="0" algn="l">
              <a:lnSpc>
                <a:spcPts val="4200"/>
              </a:lnSpc>
              <a:buNone/>
              <a:defRPr sz="4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het opmaakprofiel van de modelondertitel te bewerken</a:t>
            </a:r>
            <a:endParaRPr lang="nl-NL" dirty="0"/>
          </a:p>
        </p:txBody>
      </p:sp>
      <p:sp>
        <p:nvSpPr>
          <p:cNvPr id="11" name="Rechthoek 10"/>
          <p:cNvSpPr/>
          <p:nvPr userDrawn="1"/>
        </p:nvSpPr>
        <p:spPr>
          <a:xfrm>
            <a:off x="521500" y="5292000"/>
            <a:ext cx="8100000" cy="10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 name="Tijdelijke aanduiding voor tekst 13"/>
          <p:cNvSpPr>
            <a:spLocks noGrp="1"/>
          </p:cNvSpPr>
          <p:nvPr>
            <p:ph type="body" sz="quarter" idx="10"/>
          </p:nvPr>
        </p:nvSpPr>
        <p:spPr>
          <a:xfrm>
            <a:off x="846000" y="4078255"/>
            <a:ext cx="5346157" cy="635000"/>
          </a:xfrm>
        </p:spPr>
        <p:txBody>
          <a:bodyPr/>
          <a:lstStyle>
            <a:lvl1pPr marL="0" indent="0" algn="l">
              <a:buNone/>
              <a:defRPr>
                <a:solidFill>
                  <a:schemeClr val="tx2"/>
                </a:solidFill>
              </a:defRPr>
            </a:lvl1pPr>
          </a:lstStyle>
          <a:p>
            <a:pPr lvl="0"/>
            <a:r>
              <a:rPr lang="nl-NL"/>
              <a:t>Klik om de modelstijlen te bewerken</a:t>
            </a:r>
          </a:p>
        </p:txBody>
      </p:sp>
      <p:pic>
        <p:nvPicPr>
          <p:cNvPr id="17" name="Afbeelding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68000" y="6264000"/>
            <a:ext cx="2426807" cy="302400"/>
          </a:xfrm>
          <a:prstGeom prst="rect">
            <a:avLst/>
          </a:prstGeom>
        </p:spPr>
      </p:pic>
      <p:sp>
        <p:nvSpPr>
          <p:cNvPr id="9" name="Rechthoek 8"/>
          <p:cNvSpPr/>
          <p:nvPr userDrawn="1"/>
        </p:nvSpPr>
        <p:spPr>
          <a:xfrm>
            <a:off x="522000" y="594000"/>
            <a:ext cx="8100000" cy="5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845441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NL" dirty="0"/>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4" name="Tijdelijke aanduiding voor datum 3"/>
          <p:cNvSpPr>
            <a:spLocks noGrp="1"/>
          </p:cNvSpPr>
          <p:nvPr>
            <p:ph type="dt" sz="half" idx="10"/>
          </p:nvPr>
        </p:nvSpPr>
        <p:spPr/>
        <p:txBody>
          <a:bodyPr/>
          <a:lstStyle/>
          <a:p>
            <a:r>
              <a:rPr lang="nl-NL"/>
              <a:t>&lt;datum&gt;</a:t>
            </a:r>
          </a:p>
        </p:txBody>
      </p:sp>
      <p:sp>
        <p:nvSpPr>
          <p:cNvPr id="5" name="Tijdelijke aanduiding voor voettekst 4"/>
          <p:cNvSpPr>
            <a:spLocks noGrp="1"/>
          </p:cNvSpPr>
          <p:nvPr>
            <p:ph type="ftr" sz="quarter" idx="11"/>
          </p:nvPr>
        </p:nvSpPr>
        <p:spPr/>
        <p:txBody>
          <a:bodyPr/>
          <a:lstStyle/>
          <a:p>
            <a:r>
              <a:rPr lang="nl-NL"/>
              <a:t>&lt;Titel van de presentatie&gt;</a:t>
            </a:r>
          </a:p>
        </p:txBody>
      </p:sp>
      <p:sp>
        <p:nvSpPr>
          <p:cNvPr id="7" name="Tijdelijke aanduiding voor dianummer 5"/>
          <p:cNvSpPr>
            <a:spLocks noGrp="1"/>
          </p:cNvSpPr>
          <p:nvPr>
            <p:ph type="sldNum" sz="quarter" idx="4"/>
          </p:nvPr>
        </p:nvSpPr>
        <p:spPr>
          <a:xfrm>
            <a:off x="522000" y="6414409"/>
            <a:ext cx="810000" cy="152400"/>
          </a:xfrm>
          <a:prstGeom prst="rect">
            <a:avLst/>
          </a:prstGeom>
        </p:spPr>
        <p:txBody>
          <a:bodyPr vert="horz" lIns="0" tIns="0" rIns="0" bIns="0" rtlCol="0" anchor="ctr"/>
          <a:lstStyle>
            <a:lvl1pPr algn="l">
              <a:lnSpc>
                <a:spcPts val="1200"/>
              </a:lnSpc>
              <a:defRPr sz="1000">
                <a:solidFill>
                  <a:schemeClr val="accent1"/>
                </a:solidFill>
              </a:defRPr>
            </a:lvl1pPr>
          </a:lstStyle>
          <a:p>
            <a:r>
              <a:rPr lang="nl-NL"/>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val="2781968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oofdstukdia">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NL" dirty="0"/>
          </a:p>
        </p:txBody>
      </p:sp>
      <p:sp>
        <p:nvSpPr>
          <p:cNvPr id="3" name="Tijdelijke aanduiding voor datum 2"/>
          <p:cNvSpPr>
            <a:spLocks noGrp="1"/>
          </p:cNvSpPr>
          <p:nvPr>
            <p:ph type="dt" sz="half" idx="10"/>
          </p:nvPr>
        </p:nvSpPr>
        <p:spPr/>
        <p:txBody>
          <a:bodyPr/>
          <a:lstStyle/>
          <a:p>
            <a:r>
              <a:rPr lang="nl-NL"/>
              <a:t>&lt;datum&gt;</a:t>
            </a:r>
            <a:endParaRPr lang="nl-NL" dirty="0"/>
          </a:p>
        </p:txBody>
      </p:sp>
      <p:sp>
        <p:nvSpPr>
          <p:cNvPr id="4" name="Tijdelijke aanduiding voor voettekst 3"/>
          <p:cNvSpPr>
            <a:spLocks noGrp="1"/>
          </p:cNvSpPr>
          <p:nvPr>
            <p:ph type="ftr" sz="quarter" idx="11"/>
          </p:nvPr>
        </p:nvSpPr>
        <p:spPr/>
        <p:txBody>
          <a:bodyPr/>
          <a:lstStyle/>
          <a:p>
            <a:r>
              <a:rPr lang="nl-NL"/>
              <a:t>&lt;Titel van de presentatie&gt;</a:t>
            </a:r>
            <a:endParaRPr lang="nl-NL" dirty="0"/>
          </a:p>
        </p:txBody>
      </p:sp>
      <p:sp>
        <p:nvSpPr>
          <p:cNvPr id="5" name="Tijdelijke aanduiding voor dianummer 4"/>
          <p:cNvSpPr>
            <a:spLocks noGrp="1"/>
          </p:cNvSpPr>
          <p:nvPr>
            <p:ph type="sldNum" sz="quarter" idx="12"/>
          </p:nvPr>
        </p:nvSpPr>
        <p:spPr/>
        <p:txBody>
          <a:bodyPr/>
          <a:lstStyle/>
          <a:p>
            <a:r>
              <a:rPr lang="nl-NL"/>
              <a:t>Pagina </a:t>
            </a:r>
            <a:fld id="{7FC9B413-936F-403B-BC98-20250EBFF374}" type="slidenum">
              <a:rPr lang="nl-NL" smtClean="0"/>
              <a:pPr/>
              <a:t>‹nr.›</a:t>
            </a:fld>
            <a:endParaRPr lang="nl-NL" dirty="0"/>
          </a:p>
        </p:txBody>
      </p:sp>
      <p:sp>
        <p:nvSpPr>
          <p:cNvPr id="6" name="Ondertitel 2"/>
          <p:cNvSpPr>
            <a:spLocks noGrp="1"/>
          </p:cNvSpPr>
          <p:nvPr>
            <p:ph type="subTitle" idx="1"/>
          </p:nvPr>
        </p:nvSpPr>
        <p:spPr>
          <a:xfrm>
            <a:off x="522000" y="1650209"/>
            <a:ext cx="8100000" cy="533400"/>
          </a:xfrm>
        </p:spPr>
        <p:txBody>
          <a:bodyPr>
            <a:noAutofit/>
          </a:bodyPr>
          <a:lstStyle>
            <a:lvl1pPr marL="0" indent="0" algn="l">
              <a:lnSpc>
                <a:spcPts val="4200"/>
              </a:lnSpc>
              <a:buNone/>
              <a:defRPr sz="4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het opmaakprofiel van de modelondertitel te bewerken</a:t>
            </a:r>
            <a:endParaRPr lang="nl-NL" dirty="0"/>
          </a:p>
        </p:txBody>
      </p:sp>
    </p:spTree>
    <p:extLst>
      <p:ext uri="{BB962C8B-B14F-4D97-AF65-F5344CB8AC3E}">
        <p14:creationId xmlns:p14="http://schemas.microsoft.com/office/powerpoint/2010/main" val="808550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kstdia met grafiek">
    <p:spTree>
      <p:nvGrpSpPr>
        <p:cNvPr id="1" name=""/>
        <p:cNvGrpSpPr/>
        <p:nvPr/>
      </p:nvGrpSpPr>
      <p:grpSpPr>
        <a:xfrm>
          <a:off x="0" y="0"/>
          <a:ext cx="0" cy="0"/>
          <a:chOff x="0" y="0"/>
          <a:chExt cx="0" cy="0"/>
        </a:xfrm>
      </p:grpSpPr>
      <p:sp>
        <p:nvSpPr>
          <p:cNvPr id="2" name="Titel 1"/>
          <p:cNvSpPr>
            <a:spLocks noGrp="1"/>
          </p:cNvSpPr>
          <p:nvPr>
            <p:ph type="title"/>
          </p:nvPr>
        </p:nvSpPr>
        <p:spPr>
          <a:xfrm>
            <a:off x="522000" y="1004344"/>
            <a:ext cx="8100000" cy="533400"/>
          </a:xfrm>
        </p:spPr>
        <p:txBody>
          <a:bodyPr/>
          <a:lstStyle/>
          <a:p>
            <a:r>
              <a:rPr lang="nl-NL"/>
              <a:t>Klik om de stijl te bewerken</a:t>
            </a:r>
            <a:endParaRPr lang="nl-NL" dirty="0"/>
          </a:p>
        </p:txBody>
      </p:sp>
      <p:sp>
        <p:nvSpPr>
          <p:cNvPr id="5" name="Tijdelijke aanduiding voor datum 4"/>
          <p:cNvSpPr>
            <a:spLocks noGrp="1"/>
          </p:cNvSpPr>
          <p:nvPr>
            <p:ph type="dt" sz="half" idx="10"/>
          </p:nvPr>
        </p:nvSpPr>
        <p:spPr/>
        <p:txBody>
          <a:bodyPr/>
          <a:lstStyle/>
          <a:p>
            <a:r>
              <a:rPr lang="nl-NL"/>
              <a:t>&lt;datum&gt;</a:t>
            </a:r>
          </a:p>
        </p:txBody>
      </p:sp>
      <p:sp>
        <p:nvSpPr>
          <p:cNvPr id="6" name="Tijdelijke aanduiding voor voettekst 5"/>
          <p:cNvSpPr>
            <a:spLocks noGrp="1"/>
          </p:cNvSpPr>
          <p:nvPr>
            <p:ph type="ftr" sz="quarter" idx="11"/>
          </p:nvPr>
        </p:nvSpPr>
        <p:spPr/>
        <p:txBody>
          <a:bodyPr/>
          <a:lstStyle/>
          <a:p>
            <a:r>
              <a:rPr lang="nl-NL"/>
              <a:t>&lt;Titel van de presentatie&gt;</a:t>
            </a:r>
          </a:p>
        </p:txBody>
      </p:sp>
      <p:sp>
        <p:nvSpPr>
          <p:cNvPr id="9" name="Tijdelijke aanduiding voor grafiek 8"/>
          <p:cNvSpPr>
            <a:spLocks noGrp="1"/>
          </p:cNvSpPr>
          <p:nvPr>
            <p:ph type="chart" sz="quarter" idx="13"/>
          </p:nvPr>
        </p:nvSpPr>
        <p:spPr>
          <a:xfrm>
            <a:off x="4647600" y="1652400"/>
            <a:ext cx="3974900" cy="4125600"/>
          </a:xfrm>
        </p:spPr>
        <p:txBody>
          <a:bodyPr/>
          <a:lstStyle>
            <a:lvl1pPr marL="0" indent="0">
              <a:buNone/>
              <a:defRPr/>
            </a:lvl1pPr>
          </a:lstStyle>
          <a:p>
            <a:r>
              <a:rPr lang="nl-NL"/>
              <a:t>Klik op het pictogram als u een grafiek wilt toevoegen</a:t>
            </a:r>
            <a:endParaRPr lang="nl-NL" dirty="0"/>
          </a:p>
        </p:txBody>
      </p:sp>
      <p:sp>
        <p:nvSpPr>
          <p:cNvPr id="11" name="Tijdelijke aanduiding voor tekst 10"/>
          <p:cNvSpPr>
            <a:spLocks noGrp="1"/>
          </p:cNvSpPr>
          <p:nvPr>
            <p:ph type="body" sz="quarter" idx="14"/>
          </p:nvPr>
        </p:nvSpPr>
        <p:spPr>
          <a:xfrm>
            <a:off x="522288" y="1652001"/>
            <a:ext cx="4039200" cy="4124912"/>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15" name="Tijdelijke aanduiding voor dianummer 5"/>
          <p:cNvSpPr>
            <a:spLocks noGrp="1"/>
          </p:cNvSpPr>
          <p:nvPr>
            <p:ph type="sldNum" sz="quarter" idx="4"/>
          </p:nvPr>
        </p:nvSpPr>
        <p:spPr>
          <a:xfrm>
            <a:off x="522000" y="6414409"/>
            <a:ext cx="810000" cy="152400"/>
          </a:xfrm>
          <a:prstGeom prst="rect">
            <a:avLst/>
          </a:prstGeom>
        </p:spPr>
        <p:txBody>
          <a:bodyPr vert="horz" lIns="0" tIns="0" rIns="0" bIns="0" rtlCol="0" anchor="ctr"/>
          <a:lstStyle>
            <a:lvl1pPr algn="l">
              <a:lnSpc>
                <a:spcPts val="1200"/>
              </a:lnSpc>
              <a:defRPr sz="1000">
                <a:solidFill>
                  <a:schemeClr val="accent1"/>
                </a:solidFill>
              </a:defRPr>
            </a:lvl1pPr>
          </a:lstStyle>
          <a:p>
            <a:r>
              <a:rPr lang="nl-NL"/>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val="3101451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kstdia met beeld">
    <p:spTree>
      <p:nvGrpSpPr>
        <p:cNvPr id="1" name=""/>
        <p:cNvGrpSpPr/>
        <p:nvPr/>
      </p:nvGrpSpPr>
      <p:grpSpPr>
        <a:xfrm>
          <a:off x="0" y="0"/>
          <a:ext cx="0" cy="0"/>
          <a:chOff x="0" y="0"/>
          <a:chExt cx="0" cy="0"/>
        </a:xfrm>
      </p:grpSpPr>
      <p:sp>
        <p:nvSpPr>
          <p:cNvPr id="2" name="Titel 1"/>
          <p:cNvSpPr>
            <a:spLocks noGrp="1"/>
          </p:cNvSpPr>
          <p:nvPr>
            <p:ph type="title"/>
          </p:nvPr>
        </p:nvSpPr>
        <p:spPr>
          <a:xfrm>
            <a:off x="522000" y="1004344"/>
            <a:ext cx="8100000" cy="533400"/>
          </a:xfrm>
        </p:spPr>
        <p:txBody>
          <a:bodyPr/>
          <a:lstStyle/>
          <a:p>
            <a:r>
              <a:rPr lang="nl-NL"/>
              <a:t>Klik om de stijl te bewerken</a:t>
            </a:r>
            <a:endParaRPr lang="nl-NL" dirty="0"/>
          </a:p>
        </p:txBody>
      </p:sp>
      <p:sp>
        <p:nvSpPr>
          <p:cNvPr id="5" name="Tijdelijke aanduiding voor datum 4"/>
          <p:cNvSpPr>
            <a:spLocks noGrp="1"/>
          </p:cNvSpPr>
          <p:nvPr>
            <p:ph type="dt" sz="half" idx="10"/>
          </p:nvPr>
        </p:nvSpPr>
        <p:spPr/>
        <p:txBody>
          <a:bodyPr/>
          <a:lstStyle/>
          <a:p>
            <a:r>
              <a:rPr lang="nl-NL"/>
              <a:t>&lt;datum&gt;</a:t>
            </a:r>
          </a:p>
        </p:txBody>
      </p:sp>
      <p:sp>
        <p:nvSpPr>
          <p:cNvPr id="6" name="Tijdelijke aanduiding voor voettekst 5"/>
          <p:cNvSpPr>
            <a:spLocks noGrp="1"/>
          </p:cNvSpPr>
          <p:nvPr>
            <p:ph type="ftr" sz="quarter" idx="11"/>
          </p:nvPr>
        </p:nvSpPr>
        <p:spPr/>
        <p:txBody>
          <a:bodyPr/>
          <a:lstStyle/>
          <a:p>
            <a:r>
              <a:rPr lang="nl-NL"/>
              <a:t>&lt;Titel van de presentatie&gt;</a:t>
            </a:r>
          </a:p>
        </p:txBody>
      </p:sp>
      <p:sp>
        <p:nvSpPr>
          <p:cNvPr id="11" name="Tijdelijke aanduiding voor tekst 10"/>
          <p:cNvSpPr>
            <a:spLocks noGrp="1"/>
          </p:cNvSpPr>
          <p:nvPr>
            <p:ph type="body" sz="quarter" idx="14"/>
          </p:nvPr>
        </p:nvSpPr>
        <p:spPr>
          <a:xfrm>
            <a:off x="522288" y="1652400"/>
            <a:ext cx="4039200" cy="4125600"/>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4" name="Tijdelijke aanduiding voor afbeelding 3"/>
          <p:cNvSpPr>
            <a:spLocks noGrp="1"/>
          </p:cNvSpPr>
          <p:nvPr>
            <p:ph type="pic" sz="quarter" idx="15"/>
          </p:nvPr>
        </p:nvSpPr>
        <p:spPr>
          <a:xfrm>
            <a:off x="4647600" y="1652400"/>
            <a:ext cx="3974900" cy="4125600"/>
          </a:xfrm>
        </p:spPr>
        <p:txBody>
          <a:bodyPr/>
          <a:lstStyle>
            <a:lvl1pPr marL="0" indent="0">
              <a:buNone/>
              <a:defRPr/>
            </a:lvl1pPr>
          </a:lstStyle>
          <a:p>
            <a:r>
              <a:rPr lang="nl-NL"/>
              <a:t>Klik op het pictogram als u een afbeelding wilt toevoegen</a:t>
            </a:r>
            <a:endParaRPr lang="nl-NL" dirty="0"/>
          </a:p>
        </p:txBody>
      </p:sp>
      <p:sp>
        <p:nvSpPr>
          <p:cNvPr id="10" name="Tijdelijke aanduiding voor dianummer 5"/>
          <p:cNvSpPr>
            <a:spLocks noGrp="1"/>
          </p:cNvSpPr>
          <p:nvPr>
            <p:ph type="sldNum" sz="quarter" idx="4"/>
          </p:nvPr>
        </p:nvSpPr>
        <p:spPr>
          <a:xfrm>
            <a:off x="522000" y="6414409"/>
            <a:ext cx="810000" cy="152400"/>
          </a:xfrm>
          <a:prstGeom prst="rect">
            <a:avLst/>
          </a:prstGeom>
        </p:spPr>
        <p:txBody>
          <a:bodyPr vert="horz" lIns="0" tIns="0" rIns="0" bIns="0" rtlCol="0" anchor="ctr"/>
          <a:lstStyle>
            <a:lvl1pPr algn="l">
              <a:lnSpc>
                <a:spcPts val="1200"/>
              </a:lnSpc>
              <a:defRPr sz="1000">
                <a:solidFill>
                  <a:schemeClr val="accent1"/>
                </a:solidFill>
              </a:defRPr>
            </a:lvl1pPr>
          </a:lstStyle>
          <a:p>
            <a:r>
              <a:rPr lang="nl-NL"/>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val="1457219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eelddia met titel">
    <p:spTree>
      <p:nvGrpSpPr>
        <p:cNvPr id="1" name=""/>
        <p:cNvGrpSpPr/>
        <p:nvPr/>
      </p:nvGrpSpPr>
      <p:grpSpPr>
        <a:xfrm>
          <a:off x="0" y="0"/>
          <a:ext cx="0" cy="0"/>
          <a:chOff x="0" y="0"/>
          <a:chExt cx="0" cy="0"/>
        </a:xfrm>
      </p:grpSpPr>
      <p:sp>
        <p:nvSpPr>
          <p:cNvPr id="2" name="Titel 1"/>
          <p:cNvSpPr>
            <a:spLocks noGrp="1"/>
          </p:cNvSpPr>
          <p:nvPr>
            <p:ph type="title"/>
          </p:nvPr>
        </p:nvSpPr>
        <p:spPr>
          <a:xfrm>
            <a:off x="522000" y="1004344"/>
            <a:ext cx="8100000" cy="533400"/>
          </a:xfrm>
        </p:spPr>
        <p:txBody>
          <a:bodyPr/>
          <a:lstStyle/>
          <a:p>
            <a:r>
              <a:rPr lang="nl-NL"/>
              <a:t>Klik om de stijl te bewerken</a:t>
            </a:r>
            <a:endParaRPr lang="nl-NL" dirty="0"/>
          </a:p>
        </p:txBody>
      </p:sp>
      <p:sp>
        <p:nvSpPr>
          <p:cNvPr id="5" name="Tijdelijke aanduiding voor datum 4"/>
          <p:cNvSpPr>
            <a:spLocks noGrp="1"/>
          </p:cNvSpPr>
          <p:nvPr>
            <p:ph type="dt" sz="half" idx="10"/>
          </p:nvPr>
        </p:nvSpPr>
        <p:spPr/>
        <p:txBody>
          <a:bodyPr/>
          <a:lstStyle/>
          <a:p>
            <a:r>
              <a:rPr lang="nl-NL"/>
              <a:t>&lt;datum&gt;</a:t>
            </a:r>
          </a:p>
        </p:txBody>
      </p:sp>
      <p:sp>
        <p:nvSpPr>
          <p:cNvPr id="6" name="Tijdelijke aanduiding voor voettekst 5"/>
          <p:cNvSpPr>
            <a:spLocks noGrp="1"/>
          </p:cNvSpPr>
          <p:nvPr>
            <p:ph type="ftr" sz="quarter" idx="11"/>
          </p:nvPr>
        </p:nvSpPr>
        <p:spPr/>
        <p:txBody>
          <a:bodyPr/>
          <a:lstStyle/>
          <a:p>
            <a:r>
              <a:rPr lang="nl-NL"/>
              <a:t>&lt;Titel van de presentatie&gt;</a:t>
            </a:r>
          </a:p>
        </p:txBody>
      </p:sp>
      <p:sp>
        <p:nvSpPr>
          <p:cNvPr id="4" name="Tijdelijke aanduiding voor afbeelding 3"/>
          <p:cNvSpPr>
            <a:spLocks noGrp="1"/>
          </p:cNvSpPr>
          <p:nvPr>
            <p:ph type="pic" sz="quarter" idx="15"/>
          </p:nvPr>
        </p:nvSpPr>
        <p:spPr>
          <a:xfrm>
            <a:off x="521500" y="1652400"/>
            <a:ext cx="8101000" cy="4125600"/>
          </a:xfrm>
        </p:spPr>
        <p:txBody>
          <a:bodyPr/>
          <a:lstStyle>
            <a:lvl1pPr marL="0" indent="0">
              <a:buNone/>
              <a:defRPr/>
            </a:lvl1pPr>
          </a:lstStyle>
          <a:p>
            <a:r>
              <a:rPr lang="nl-NL"/>
              <a:t>Klik op het pictogram als u een afbeelding wilt toevoegen</a:t>
            </a:r>
            <a:endParaRPr lang="nl-NL" dirty="0"/>
          </a:p>
        </p:txBody>
      </p:sp>
      <p:sp>
        <p:nvSpPr>
          <p:cNvPr id="8" name="Tijdelijke aanduiding voor dianummer 5"/>
          <p:cNvSpPr>
            <a:spLocks noGrp="1"/>
          </p:cNvSpPr>
          <p:nvPr>
            <p:ph type="sldNum" sz="quarter" idx="4"/>
          </p:nvPr>
        </p:nvSpPr>
        <p:spPr>
          <a:xfrm>
            <a:off x="522000" y="6414409"/>
            <a:ext cx="810000" cy="152400"/>
          </a:xfrm>
          <a:prstGeom prst="rect">
            <a:avLst/>
          </a:prstGeom>
        </p:spPr>
        <p:txBody>
          <a:bodyPr vert="horz" lIns="0" tIns="0" rIns="0" bIns="0" rtlCol="0" anchor="ctr"/>
          <a:lstStyle>
            <a:lvl1pPr algn="l">
              <a:lnSpc>
                <a:spcPts val="1200"/>
              </a:lnSpc>
              <a:defRPr sz="1000">
                <a:solidFill>
                  <a:schemeClr val="accent1"/>
                </a:solidFill>
              </a:defRPr>
            </a:lvl1pPr>
          </a:lstStyle>
          <a:p>
            <a:r>
              <a:rPr lang="nl-NL"/>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val="3473307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eelddia zonder titel">
    <p:spTree>
      <p:nvGrpSpPr>
        <p:cNvPr id="1" name=""/>
        <p:cNvGrpSpPr/>
        <p:nvPr/>
      </p:nvGrpSpPr>
      <p:grpSpPr>
        <a:xfrm>
          <a:off x="0" y="0"/>
          <a:ext cx="0" cy="0"/>
          <a:chOff x="0" y="0"/>
          <a:chExt cx="0" cy="0"/>
        </a:xfrm>
      </p:grpSpPr>
      <p:sp>
        <p:nvSpPr>
          <p:cNvPr id="5" name="Tijdelijke aanduiding voor datum 4"/>
          <p:cNvSpPr>
            <a:spLocks noGrp="1"/>
          </p:cNvSpPr>
          <p:nvPr>
            <p:ph type="dt" sz="half" idx="10"/>
          </p:nvPr>
        </p:nvSpPr>
        <p:spPr/>
        <p:txBody>
          <a:bodyPr/>
          <a:lstStyle/>
          <a:p>
            <a:r>
              <a:rPr lang="nl-NL"/>
              <a:t>&lt;datum&gt;</a:t>
            </a:r>
          </a:p>
        </p:txBody>
      </p:sp>
      <p:sp>
        <p:nvSpPr>
          <p:cNvPr id="6" name="Tijdelijke aanduiding voor voettekst 5"/>
          <p:cNvSpPr>
            <a:spLocks noGrp="1"/>
          </p:cNvSpPr>
          <p:nvPr>
            <p:ph type="ftr" sz="quarter" idx="11"/>
          </p:nvPr>
        </p:nvSpPr>
        <p:spPr/>
        <p:txBody>
          <a:bodyPr/>
          <a:lstStyle/>
          <a:p>
            <a:r>
              <a:rPr lang="nl-NL"/>
              <a:t>&lt;Titel van de presentatie&gt;</a:t>
            </a:r>
          </a:p>
        </p:txBody>
      </p:sp>
      <p:sp>
        <p:nvSpPr>
          <p:cNvPr id="4" name="Tijdelijke aanduiding voor afbeelding 3"/>
          <p:cNvSpPr>
            <a:spLocks noGrp="1"/>
          </p:cNvSpPr>
          <p:nvPr>
            <p:ph type="pic" sz="quarter" idx="15"/>
          </p:nvPr>
        </p:nvSpPr>
        <p:spPr>
          <a:xfrm>
            <a:off x="521500" y="592931"/>
            <a:ext cx="8101000" cy="5185069"/>
          </a:xfrm>
          <a:solidFill>
            <a:schemeClr val="bg1"/>
          </a:solidFill>
        </p:spPr>
        <p:txBody>
          <a:bodyPr/>
          <a:lstStyle>
            <a:lvl1pPr marL="0" indent="0">
              <a:buNone/>
              <a:defRPr/>
            </a:lvl1pPr>
          </a:lstStyle>
          <a:p>
            <a:r>
              <a:rPr lang="nl-NL"/>
              <a:t>Klik op het pictogram als u een afbeelding wilt toevoegen</a:t>
            </a:r>
            <a:endParaRPr lang="nl-NL" dirty="0"/>
          </a:p>
        </p:txBody>
      </p:sp>
      <p:sp>
        <p:nvSpPr>
          <p:cNvPr id="8" name="Tijdelijke aanduiding voor dianummer 5"/>
          <p:cNvSpPr>
            <a:spLocks noGrp="1"/>
          </p:cNvSpPr>
          <p:nvPr>
            <p:ph type="sldNum" sz="quarter" idx="4"/>
          </p:nvPr>
        </p:nvSpPr>
        <p:spPr>
          <a:xfrm>
            <a:off x="522000" y="6414409"/>
            <a:ext cx="810000" cy="152400"/>
          </a:xfrm>
          <a:prstGeom prst="rect">
            <a:avLst/>
          </a:prstGeom>
        </p:spPr>
        <p:txBody>
          <a:bodyPr vert="horz" lIns="0" tIns="0" rIns="0" bIns="0" rtlCol="0" anchor="ctr"/>
          <a:lstStyle>
            <a:lvl1pPr algn="l">
              <a:lnSpc>
                <a:spcPts val="1200"/>
              </a:lnSpc>
              <a:defRPr sz="1000">
                <a:solidFill>
                  <a:schemeClr val="accent1"/>
                </a:solidFill>
              </a:defRPr>
            </a:lvl1pPr>
          </a:lstStyle>
          <a:p>
            <a:r>
              <a:rPr lang="nl-NL"/>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val="36958539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eelddia">
    <p:spTree>
      <p:nvGrpSpPr>
        <p:cNvPr id="1" name=""/>
        <p:cNvGrpSpPr/>
        <p:nvPr/>
      </p:nvGrpSpPr>
      <p:grpSpPr>
        <a:xfrm>
          <a:off x="0" y="0"/>
          <a:ext cx="0" cy="0"/>
          <a:chOff x="0" y="0"/>
          <a:chExt cx="0" cy="0"/>
        </a:xfrm>
      </p:grpSpPr>
      <p:sp>
        <p:nvSpPr>
          <p:cNvPr id="4" name="Tijdelijke aanduiding voor afbeelding 3"/>
          <p:cNvSpPr>
            <a:spLocks noGrp="1"/>
          </p:cNvSpPr>
          <p:nvPr>
            <p:ph type="pic" sz="quarter" idx="15"/>
          </p:nvPr>
        </p:nvSpPr>
        <p:spPr>
          <a:xfrm>
            <a:off x="0" y="0"/>
            <a:ext cx="9144000" cy="6857999"/>
          </a:xfrm>
          <a:solidFill>
            <a:schemeClr val="bg1"/>
          </a:solidFill>
        </p:spPr>
        <p:txBody>
          <a:bodyPr/>
          <a:lstStyle>
            <a:lvl1pPr marL="0" indent="0">
              <a:buNone/>
              <a:defRPr/>
            </a:lvl1pPr>
          </a:lstStyle>
          <a:p>
            <a:r>
              <a:rPr lang="nl-NL"/>
              <a:t>Klik op het pictogram als u een afbeelding wilt toevoegen</a:t>
            </a:r>
            <a:endParaRPr lang="nl-NL" dirty="0"/>
          </a:p>
        </p:txBody>
      </p:sp>
      <p:grpSp>
        <p:nvGrpSpPr>
          <p:cNvPr id="25" name="Groep 24"/>
          <p:cNvGrpSpPr/>
          <p:nvPr userDrawn="1"/>
        </p:nvGrpSpPr>
        <p:grpSpPr>
          <a:xfrm>
            <a:off x="5867400" y="6264275"/>
            <a:ext cx="2427288" cy="301626"/>
            <a:chOff x="5867400" y="6264275"/>
            <a:chExt cx="2427288" cy="301626"/>
          </a:xfrm>
        </p:grpSpPr>
        <p:sp>
          <p:nvSpPr>
            <p:cNvPr id="15" name="Freeform 10"/>
            <p:cNvSpPr>
              <a:spLocks noEditPoints="1"/>
            </p:cNvSpPr>
            <p:nvPr userDrawn="1"/>
          </p:nvSpPr>
          <p:spPr bwMode="auto">
            <a:xfrm>
              <a:off x="5867400" y="6264275"/>
              <a:ext cx="258763" cy="295275"/>
            </a:xfrm>
            <a:custGeom>
              <a:avLst/>
              <a:gdLst>
                <a:gd name="T0" fmla="*/ 389 w 407"/>
                <a:gd name="T1" fmla="*/ 424 h 463"/>
                <a:gd name="T2" fmla="*/ 352 w 407"/>
                <a:gd name="T3" fmla="*/ 397 h 463"/>
                <a:gd name="T4" fmla="*/ 248 w 407"/>
                <a:gd name="T5" fmla="*/ 229 h 463"/>
                <a:gd name="T6" fmla="*/ 346 w 407"/>
                <a:gd name="T7" fmla="*/ 108 h 463"/>
                <a:gd name="T8" fmla="*/ 185 w 407"/>
                <a:gd name="T9" fmla="*/ 0 h 463"/>
                <a:gd name="T10" fmla="*/ 8 w 407"/>
                <a:gd name="T11" fmla="*/ 0 h 463"/>
                <a:gd name="T12" fmla="*/ 0 w 407"/>
                <a:gd name="T13" fmla="*/ 11 h 463"/>
                <a:gd name="T14" fmla="*/ 0 w 407"/>
                <a:gd name="T15" fmla="*/ 24 h 463"/>
                <a:gd name="T16" fmla="*/ 17 w 407"/>
                <a:gd name="T17" fmla="*/ 39 h 463"/>
                <a:gd name="T18" fmla="*/ 46 w 407"/>
                <a:gd name="T19" fmla="*/ 47 h 463"/>
                <a:gd name="T20" fmla="*/ 46 w 407"/>
                <a:gd name="T21" fmla="*/ 417 h 463"/>
                <a:gd name="T22" fmla="*/ 17 w 407"/>
                <a:gd name="T23" fmla="*/ 424 h 463"/>
                <a:gd name="T24" fmla="*/ 0 w 407"/>
                <a:gd name="T25" fmla="*/ 440 h 463"/>
                <a:gd name="T26" fmla="*/ 0 w 407"/>
                <a:gd name="T27" fmla="*/ 453 h 463"/>
                <a:gd name="T28" fmla="*/ 8 w 407"/>
                <a:gd name="T29" fmla="*/ 463 h 463"/>
                <a:gd name="T30" fmla="*/ 167 w 407"/>
                <a:gd name="T31" fmla="*/ 463 h 463"/>
                <a:gd name="T32" fmla="*/ 176 w 407"/>
                <a:gd name="T33" fmla="*/ 453 h 463"/>
                <a:gd name="T34" fmla="*/ 176 w 407"/>
                <a:gd name="T35" fmla="*/ 440 h 463"/>
                <a:gd name="T36" fmla="*/ 158 w 407"/>
                <a:gd name="T37" fmla="*/ 424 h 463"/>
                <a:gd name="T38" fmla="*/ 129 w 407"/>
                <a:gd name="T39" fmla="*/ 417 h 463"/>
                <a:gd name="T40" fmla="*/ 129 w 407"/>
                <a:gd name="T41" fmla="*/ 242 h 463"/>
                <a:gd name="T42" fmla="*/ 171 w 407"/>
                <a:gd name="T43" fmla="*/ 242 h 463"/>
                <a:gd name="T44" fmla="*/ 287 w 407"/>
                <a:gd name="T45" fmla="*/ 452 h 463"/>
                <a:gd name="T46" fmla="*/ 309 w 407"/>
                <a:gd name="T47" fmla="*/ 463 h 463"/>
                <a:gd name="T48" fmla="*/ 398 w 407"/>
                <a:gd name="T49" fmla="*/ 463 h 463"/>
                <a:gd name="T50" fmla="*/ 407 w 407"/>
                <a:gd name="T51" fmla="*/ 453 h 463"/>
                <a:gd name="T52" fmla="*/ 407 w 407"/>
                <a:gd name="T53" fmla="*/ 440 h 463"/>
                <a:gd name="T54" fmla="*/ 389 w 407"/>
                <a:gd name="T55" fmla="*/ 424 h 463"/>
                <a:gd name="T56" fmla="*/ 145 w 407"/>
                <a:gd name="T57" fmla="*/ 203 h 463"/>
                <a:gd name="T58" fmla="*/ 130 w 407"/>
                <a:gd name="T59" fmla="*/ 203 h 463"/>
                <a:gd name="T60" fmla="*/ 130 w 407"/>
                <a:gd name="T61" fmla="*/ 43 h 463"/>
                <a:gd name="T62" fmla="*/ 162 w 407"/>
                <a:gd name="T63" fmla="*/ 43 h 463"/>
                <a:gd name="T64" fmla="*/ 257 w 407"/>
                <a:gd name="T65" fmla="*/ 121 h 463"/>
                <a:gd name="T66" fmla="*/ 145 w 407"/>
                <a:gd name="T67" fmla="*/ 203 h 4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07" h="463">
                  <a:moveTo>
                    <a:pt x="389" y="424"/>
                  </a:moveTo>
                  <a:cubicBezTo>
                    <a:pt x="371" y="420"/>
                    <a:pt x="367" y="417"/>
                    <a:pt x="352" y="397"/>
                  </a:cubicBezTo>
                  <a:cubicBezTo>
                    <a:pt x="330" y="367"/>
                    <a:pt x="278" y="292"/>
                    <a:pt x="248" y="229"/>
                  </a:cubicBezTo>
                  <a:cubicBezTo>
                    <a:pt x="304" y="209"/>
                    <a:pt x="346" y="170"/>
                    <a:pt x="346" y="108"/>
                  </a:cubicBezTo>
                  <a:cubicBezTo>
                    <a:pt x="346" y="20"/>
                    <a:pt x="261" y="0"/>
                    <a:pt x="185" y="0"/>
                  </a:cubicBezTo>
                  <a:cubicBezTo>
                    <a:pt x="8" y="0"/>
                    <a:pt x="8" y="0"/>
                    <a:pt x="8" y="0"/>
                  </a:cubicBezTo>
                  <a:cubicBezTo>
                    <a:pt x="1" y="0"/>
                    <a:pt x="0" y="4"/>
                    <a:pt x="0" y="11"/>
                  </a:cubicBezTo>
                  <a:cubicBezTo>
                    <a:pt x="0" y="24"/>
                    <a:pt x="0" y="24"/>
                    <a:pt x="0" y="24"/>
                  </a:cubicBezTo>
                  <a:cubicBezTo>
                    <a:pt x="0" y="35"/>
                    <a:pt x="4" y="35"/>
                    <a:pt x="17" y="39"/>
                  </a:cubicBezTo>
                  <a:cubicBezTo>
                    <a:pt x="46" y="47"/>
                    <a:pt x="46" y="47"/>
                    <a:pt x="46" y="47"/>
                  </a:cubicBezTo>
                  <a:cubicBezTo>
                    <a:pt x="46" y="417"/>
                    <a:pt x="46" y="417"/>
                    <a:pt x="46" y="417"/>
                  </a:cubicBezTo>
                  <a:cubicBezTo>
                    <a:pt x="17" y="424"/>
                    <a:pt x="17" y="424"/>
                    <a:pt x="17" y="424"/>
                  </a:cubicBezTo>
                  <a:cubicBezTo>
                    <a:pt x="4" y="428"/>
                    <a:pt x="0" y="429"/>
                    <a:pt x="0" y="440"/>
                  </a:cubicBezTo>
                  <a:cubicBezTo>
                    <a:pt x="0" y="453"/>
                    <a:pt x="0" y="453"/>
                    <a:pt x="0" y="453"/>
                  </a:cubicBezTo>
                  <a:cubicBezTo>
                    <a:pt x="0" y="459"/>
                    <a:pt x="1" y="463"/>
                    <a:pt x="8" y="463"/>
                  </a:cubicBezTo>
                  <a:cubicBezTo>
                    <a:pt x="167" y="463"/>
                    <a:pt x="167" y="463"/>
                    <a:pt x="167" y="463"/>
                  </a:cubicBezTo>
                  <a:cubicBezTo>
                    <a:pt x="175" y="463"/>
                    <a:pt x="176" y="459"/>
                    <a:pt x="176" y="453"/>
                  </a:cubicBezTo>
                  <a:cubicBezTo>
                    <a:pt x="176" y="440"/>
                    <a:pt x="176" y="440"/>
                    <a:pt x="176" y="440"/>
                  </a:cubicBezTo>
                  <a:cubicBezTo>
                    <a:pt x="176" y="429"/>
                    <a:pt x="172" y="428"/>
                    <a:pt x="158" y="424"/>
                  </a:cubicBezTo>
                  <a:cubicBezTo>
                    <a:pt x="129" y="417"/>
                    <a:pt x="129" y="417"/>
                    <a:pt x="129" y="417"/>
                  </a:cubicBezTo>
                  <a:cubicBezTo>
                    <a:pt x="129" y="242"/>
                    <a:pt x="129" y="242"/>
                    <a:pt x="129" y="242"/>
                  </a:cubicBezTo>
                  <a:cubicBezTo>
                    <a:pt x="171" y="242"/>
                    <a:pt x="171" y="242"/>
                    <a:pt x="171" y="242"/>
                  </a:cubicBezTo>
                  <a:cubicBezTo>
                    <a:pt x="201" y="311"/>
                    <a:pt x="266" y="424"/>
                    <a:pt x="287" y="452"/>
                  </a:cubicBezTo>
                  <a:cubicBezTo>
                    <a:pt x="295" y="463"/>
                    <a:pt x="298" y="463"/>
                    <a:pt x="309" y="463"/>
                  </a:cubicBezTo>
                  <a:cubicBezTo>
                    <a:pt x="398" y="463"/>
                    <a:pt x="398" y="463"/>
                    <a:pt x="398" y="463"/>
                  </a:cubicBezTo>
                  <a:cubicBezTo>
                    <a:pt x="406" y="463"/>
                    <a:pt x="407" y="459"/>
                    <a:pt x="407" y="453"/>
                  </a:cubicBezTo>
                  <a:cubicBezTo>
                    <a:pt x="407" y="440"/>
                    <a:pt x="407" y="440"/>
                    <a:pt x="407" y="440"/>
                  </a:cubicBezTo>
                  <a:cubicBezTo>
                    <a:pt x="407" y="427"/>
                    <a:pt x="400" y="428"/>
                    <a:pt x="389" y="424"/>
                  </a:cubicBezTo>
                  <a:close/>
                  <a:moveTo>
                    <a:pt x="145" y="203"/>
                  </a:moveTo>
                  <a:cubicBezTo>
                    <a:pt x="130" y="203"/>
                    <a:pt x="130" y="203"/>
                    <a:pt x="130" y="203"/>
                  </a:cubicBezTo>
                  <a:cubicBezTo>
                    <a:pt x="130" y="43"/>
                    <a:pt x="130" y="43"/>
                    <a:pt x="130" y="43"/>
                  </a:cubicBezTo>
                  <a:cubicBezTo>
                    <a:pt x="162" y="43"/>
                    <a:pt x="162" y="43"/>
                    <a:pt x="162" y="43"/>
                  </a:cubicBezTo>
                  <a:cubicBezTo>
                    <a:pt x="222" y="43"/>
                    <a:pt x="257" y="66"/>
                    <a:pt x="257" y="121"/>
                  </a:cubicBezTo>
                  <a:cubicBezTo>
                    <a:pt x="257" y="189"/>
                    <a:pt x="205" y="203"/>
                    <a:pt x="145" y="203"/>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16" name="Freeform 11"/>
            <p:cNvSpPr>
              <a:spLocks noEditPoints="1"/>
            </p:cNvSpPr>
            <p:nvPr userDrawn="1"/>
          </p:nvSpPr>
          <p:spPr bwMode="auto">
            <a:xfrm>
              <a:off x="6350000" y="6264275"/>
              <a:ext cx="220663" cy="301625"/>
            </a:xfrm>
            <a:custGeom>
              <a:avLst/>
              <a:gdLst>
                <a:gd name="T0" fmla="*/ 331 w 348"/>
                <a:gd name="T1" fmla="*/ 428 h 473"/>
                <a:gd name="T2" fmla="*/ 299 w 348"/>
                <a:gd name="T3" fmla="*/ 418 h 473"/>
                <a:gd name="T4" fmla="*/ 299 w 348"/>
                <a:gd name="T5" fmla="*/ 16 h 473"/>
                <a:gd name="T6" fmla="*/ 284 w 348"/>
                <a:gd name="T7" fmla="*/ 0 h 473"/>
                <a:gd name="T8" fmla="*/ 186 w 348"/>
                <a:gd name="T9" fmla="*/ 0 h 473"/>
                <a:gd name="T10" fmla="*/ 178 w 348"/>
                <a:gd name="T11" fmla="*/ 11 h 473"/>
                <a:gd name="T12" fmla="*/ 178 w 348"/>
                <a:gd name="T13" fmla="*/ 19 h 473"/>
                <a:gd name="T14" fmla="*/ 196 w 348"/>
                <a:gd name="T15" fmla="*/ 36 h 473"/>
                <a:gd name="T16" fmla="*/ 227 w 348"/>
                <a:gd name="T17" fmla="*/ 45 h 473"/>
                <a:gd name="T18" fmla="*/ 227 w 348"/>
                <a:gd name="T19" fmla="*/ 158 h 473"/>
                <a:gd name="T20" fmla="*/ 153 w 348"/>
                <a:gd name="T21" fmla="*/ 133 h 473"/>
                <a:gd name="T22" fmla="*/ 0 w 348"/>
                <a:gd name="T23" fmla="*/ 313 h 473"/>
                <a:gd name="T24" fmla="*/ 123 w 348"/>
                <a:gd name="T25" fmla="*/ 473 h 473"/>
                <a:gd name="T26" fmla="*/ 227 w 348"/>
                <a:gd name="T27" fmla="*/ 420 h 473"/>
                <a:gd name="T28" fmla="*/ 227 w 348"/>
                <a:gd name="T29" fmla="*/ 447 h 473"/>
                <a:gd name="T30" fmla="*/ 242 w 348"/>
                <a:gd name="T31" fmla="*/ 463 h 473"/>
                <a:gd name="T32" fmla="*/ 340 w 348"/>
                <a:gd name="T33" fmla="*/ 463 h 473"/>
                <a:gd name="T34" fmla="*/ 348 w 348"/>
                <a:gd name="T35" fmla="*/ 453 h 473"/>
                <a:gd name="T36" fmla="*/ 348 w 348"/>
                <a:gd name="T37" fmla="*/ 444 h 473"/>
                <a:gd name="T38" fmla="*/ 331 w 348"/>
                <a:gd name="T39" fmla="*/ 428 h 473"/>
                <a:gd name="T40" fmla="*/ 227 w 348"/>
                <a:gd name="T41" fmla="*/ 379 h 473"/>
                <a:gd name="T42" fmla="*/ 153 w 348"/>
                <a:gd name="T43" fmla="*/ 418 h 473"/>
                <a:gd name="T44" fmla="*/ 77 w 348"/>
                <a:gd name="T45" fmla="*/ 299 h 473"/>
                <a:gd name="T46" fmla="*/ 158 w 348"/>
                <a:gd name="T47" fmla="*/ 179 h 473"/>
                <a:gd name="T48" fmla="*/ 227 w 348"/>
                <a:gd name="T49" fmla="*/ 299 h 473"/>
                <a:gd name="T50" fmla="*/ 227 w 348"/>
                <a:gd name="T51" fmla="*/ 379 h 4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48" h="473">
                  <a:moveTo>
                    <a:pt x="331" y="428"/>
                  </a:moveTo>
                  <a:cubicBezTo>
                    <a:pt x="299" y="418"/>
                    <a:pt x="299" y="418"/>
                    <a:pt x="299" y="418"/>
                  </a:cubicBezTo>
                  <a:cubicBezTo>
                    <a:pt x="299" y="16"/>
                    <a:pt x="299" y="16"/>
                    <a:pt x="299" y="16"/>
                  </a:cubicBezTo>
                  <a:cubicBezTo>
                    <a:pt x="299" y="6"/>
                    <a:pt x="296" y="0"/>
                    <a:pt x="284" y="0"/>
                  </a:cubicBezTo>
                  <a:cubicBezTo>
                    <a:pt x="186" y="0"/>
                    <a:pt x="186" y="0"/>
                    <a:pt x="186" y="0"/>
                  </a:cubicBezTo>
                  <a:cubicBezTo>
                    <a:pt x="179" y="0"/>
                    <a:pt x="178" y="4"/>
                    <a:pt x="178" y="11"/>
                  </a:cubicBezTo>
                  <a:cubicBezTo>
                    <a:pt x="178" y="19"/>
                    <a:pt x="178" y="19"/>
                    <a:pt x="178" y="19"/>
                  </a:cubicBezTo>
                  <a:cubicBezTo>
                    <a:pt x="178" y="31"/>
                    <a:pt x="182" y="32"/>
                    <a:pt x="196" y="36"/>
                  </a:cubicBezTo>
                  <a:cubicBezTo>
                    <a:pt x="227" y="45"/>
                    <a:pt x="227" y="45"/>
                    <a:pt x="227" y="45"/>
                  </a:cubicBezTo>
                  <a:cubicBezTo>
                    <a:pt x="227" y="158"/>
                    <a:pt x="227" y="158"/>
                    <a:pt x="227" y="158"/>
                  </a:cubicBezTo>
                  <a:cubicBezTo>
                    <a:pt x="215" y="148"/>
                    <a:pt x="190" y="133"/>
                    <a:pt x="153" y="133"/>
                  </a:cubicBezTo>
                  <a:cubicBezTo>
                    <a:pt x="81" y="133"/>
                    <a:pt x="0" y="185"/>
                    <a:pt x="0" y="313"/>
                  </a:cubicBezTo>
                  <a:cubicBezTo>
                    <a:pt x="0" y="425"/>
                    <a:pt x="62" y="473"/>
                    <a:pt x="123" y="473"/>
                  </a:cubicBezTo>
                  <a:cubicBezTo>
                    <a:pt x="162" y="473"/>
                    <a:pt x="195" y="453"/>
                    <a:pt x="227" y="420"/>
                  </a:cubicBezTo>
                  <a:cubicBezTo>
                    <a:pt x="227" y="447"/>
                    <a:pt x="227" y="447"/>
                    <a:pt x="227" y="447"/>
                  </a:cubicBezTo>
                  <a:cubicBezTo>
                    <a:pt x="227" y="457"/>
                    <a:pt x="230" y="463"/>
                    <a:pt x="242" y="463"/>
                  </a:cubicBezTo>
                  <a:cubicBezTo>
                    <a:pt x="340" y="463"/>
                    <a:pt x="340" y="463"/>
                    <a:pt x="340" y="463"/>
                  </a:cubicBezTo>
                  <a:cubicBezTo>
                    <a:pt x="347" y="463"/>
                    <a:pt x="348" y="459"/>
                    <a:pt x="348" y="453"/>
                  </a:cubicBezTo>
                  <a:cubicBezTo>
                    <a:pt x="348" y="444"/>
                    <a:pt x="348" y="444"/>
                    <a:pt x="348" y="444"/>
                  </a:cubicBezTo>
                  <a:cubicBezTo>
                    <a:pt x="348" y="432"/>
                    <a:pt x="344" y="432"/>
                    <a:pt x="331" y="428"/>
                  </a:cubicBezTo>
                  <a:close/>
                  <a:moveTo>
                    <a:pt x="227" y="379"/>
                  </a:moveTo>
                  <a:cubicBezTo>
                    <a:pt x="205" y="401"/>
                    <a:pt x="181" y="418"/>
                    <a:pt x="153" y="418"/>
                  </a:cubicBezTo>
                  <a:cubicBezTo>
                    <a:pt x="100" y="418"/>
                    <a:pt x="77" y="362"/>
                    <a:pt x="77" y="299"/>
                  </a:cubicBezTo>
                  <a:cubicBezTo>
                    <a:pt x="77" y="225"/>
                    <a:pt x="109" y="179"/>
                    <a:pt x="158" y="179"/>
                  </a:cubicBezTo>
                  <a:cubicBezTo>
                    <a:pt x="209" y="179"/>
                    <a:pt x="227" y="229"/>
                    <a:pt x="227" y="299"/>
                  </a:cubicBezTo>
                  <a:lnTo>
                    <a:pt x="227" y="379"/>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17" name="Freeform 12"/>
            <p:cNvSpPr>
              <a:spLocks/>
            </p:cNvSpPr>
            <p:nvPr userDrawn="1"/>
          </p:nvSpPr>
          <p:spPr bwMode="auto">
            <a:xfrm>
              <a:off x="7032625" y="6354763"/>
              <a:ext cx="234950" cy="211138"/>
            </a:xfrm>
            <a:custGeom>
              <a:avLst/>
              <a:gdLst>
                <a:gd name="T0" fmla="*/ 323 w 372"/>
                <a:gd name="T1" fmla="*/ 15 h 330"/>
                <a:gd name="T2" fmla="*/ 308 w 372"/>
                <a:gd name="T3" fmla="*/ 0 h 330"/>
                <a:gd name="T4" fmla="*/ 210 w 372"/>
                <a:gd name="T5" fmla="*/ 0 h 330"/>
                <a:gd name="T6" fmla="*/ 202 w 372"/>
                <a:gd name="T7" fmla="*/ 10 h 330"/>
                <a:gd name="T8" fmla="*/ 202 w 372"/>
                <a:gd name="T9" fmla="*/ 19 h 330"/>
                <a:gd name="T10" fmla="*/ 219 w 372"/>
                <a:gd name="T11" fmla="*/ 35 h 330"/>
                <a:gd name="T12" fmla="*/ 251 w 372"/>
                <a:gd name="T13" fmla="*/ 44 h 330"/>
                <a:gd name="T14" fmla="*/ 251 w 372"/>
                <a:gd name="T15" fmla="*/ 236 h 330"/>
                <a:gd name="T16" fmla="*/ 176 w 372"/>
                <a:gd name="T17" fmla="*/ 275 h 330"/>
                <a:gd name="T18" fmla="*/ 121 w 372"/>
                <a:gd name="T19" fmla="*/ 169 h 330"/>
                <a:gd name="T20" fmla="*/ 121 w 372"/>
                <a:gd name="T21" fmla="*/ 15 h 330"/>
                <a:gd name="T22" fmla="*/ 106 w 372"/>
                <a:gd name="T23" fmla="*/ 0 h 330"/>
                <a:gd name="T24" fmla="*/ 8 w 372"/>
                <a:gd name="T25" fmla="*/ 0 h 330"/>
                <a:gd name="T26" fmla="*/ 0 w 372"/>
                <a:gd name="T27" fmla="*/ 10 h 330"/>
                <a:gd name="T28" fmla="*/ 0 w 372"/>
                <a:gd name="T29" fmla="*/ 19 h 330"/>
                <a:gd name="T30" fmla="*/ 18 w 372"/>
                <a:gd name="T31" fmla="*/ 35 h 330"/>
                <a:gd name="T32" fmla="*/ 49 w 372"/>
                <a:gd name="T33" fmla="*/ 44 h 330"/>
                <a:gd name="T34" fmla="*/ 49 w 372"/>
                <a:gd name="T35" fmla="*/ 207 h 330"/>
                <a:gd name="T36" fmla="*/ 145 w 372"/>
                <a:gd name="T37" fmla="*/ 330 h 330"/>
                <a:gd name="T38" fmla="*/ 251 w 372"/>
                <a:gd name="T39" fmla="*/ 277 h 330"/>
                <a:gd name="T40" fmla="*/ 251 w 372"/>
                <a:gd name="T41" fmla="*/ 304 h 330"/>
                <a:gd name="T42" fmla="*/ 266 w 372"/>
                <a:gd name="T43" fmla="*/ 320 h 330"/>
                <a:gd name="T44" fmla="*/ 364 w 372"/>
                <a:gd name="T45" fmla="*/ 320 h 330"/>
                <a:gd name="T46" fmla="*/ 372 w 372"/>
                <a:gd name="T47" fmla="*/ 310 h 330"/>
                <a:gd name="T48" fmla="*/ 372 w 372"/>
                <a:gd name="T49" fmla="*/ 301 h 330"/>
                <a:gd name="T50" fmla="*/ 354 w 372"/>
                <a:gd name="T51" fmla="*/ 285 h 330"/>
                <a:gd name="T52" fmla="*/ 323 w 372"/>
                <a:gd name="T53" fmla="*/ 275 h 330"/>
                <a:gd name="T54" fmla="*/ 323 w 372"/>
                <a:gd name="T55" fmla="*/ 15 h 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72" h="330">
                  <a:moveTo>
                    <a:pt x="323" y="15"/>
                  </a:moveTo>
                  <a:cubicBezTo>
                    <a:pt x="323" y="6"/>
                    <a:pt x="320" y="0"/>
                    <a:pt x="308" y="0"/>
                  </a:cubicBezTo>
                  <a:cubicBezTo>
                    <a:pt x="210" y="0"/>
                    <a:pt x="210" y="0"/>
                    <a:pt x="210" y="0"/>
                  </a:cubicBezTo>
                  <a:cubicBezTo>
                    <a:pt x="202" y="0"/>
                    <a:pt x="202" y="4"/>
                    <a:pt x="202" y="10"/>
                  </a:cubicBezTo>
                  <a:cubicBezTo>
                    <a:pt x="202" y="19"/>
                    <a:pt x="202" y="19"/>
                    <a:pt x="202" y="19"/>
                  </a:cubicBezTo>
                  <a:cubicBezTo>
                    <a:pt x="202" y="31"/>
                    <a:pt x="206" y="31"/>
                    <a:pt x="219" y="35"/>
                  </a:cubicBezTo>
                  <a:cubicBezTo>
                    <a:pt x="251" y="44"/>
                    <a:pt x="251" y="44"/>
                    <a:pt x="251" y="44"/>
                  </a:cubicBezTo>
                  <a:cubicBezTo>
                    <a:pt x="251" y="236"/>
                    <a:pt x="251" y="236"/>
                    <a:pt x="251" y="236"/>
                  </a:cubicBezTo>
                  <a:cubicBezTo>
                    <a:pt x="224" y="264"/>
                    <a:pt x="204" y="275"/>
                    <a:pt x="176" y="275"/>
                  </a:cubicBezTo>
                  <a:cubicBezTo>
                    <a:pt x="125" y="275"/>
                    <a:pt x="121" y="236"/>
                    <a:pt x="121" y="169"/>
                  </a:cubicBezTo>
                  <a:cubicBezTo>
                    <a:pt x="121" y="15"/>
                    <a:pt x="121" y="15"/>
                    <a:pt x="121" y="15"/>
                  </a:cubicBezTo>
                  <a:cubicBezTo>
                    <a:pt x="121" y="6"/>
                    <a:pt x="118" y="0"/>
                    <a:pt x="106" y="0"/>
                  </a:cubicBezTo>
                  <a:cubicBezTo>
                    <a:pt x="8" y="0"/>
                    <a:pt x="8" y="0"/>
                    <a:pt x="8" y="0"/>
                  </a:cubicBezTo>
                  <a:cubicBezTo>
                    <a:pt x="1" y="0"/>
                    <a:pt x="0" y="4"/>
                    <a:pt x="0" y="10"/>
                  </a:cubicBezTo>
                  <a:cubicBezTo>
                    <a:pt x="0" y="19"/>
                    <a:pt x="0" y="19"/>
                    <a:pt x="0" y="19"/>
                  </a:cubicBezTo>
                  <a:cubicBezTo>
                    <a:pt x="0" y="31"/>
                    <a:pt x="4" y="31"/>
                    <a:pt x="18" y="35"/>
                  </a:cubicBezTo>
                  <a:cubicBezTo>
                    <a:pt x="49" y="44"/>
                    <a:pt x="49" y="44"/>
                    <a:pt x="49" y="44"/>
                  </a:cubicBezTo>
                  <a:cubicBezTo>
                    <a:pt x="49" y="207"/>
                    <a:pt x="49" y="207"/>
                    <a:pt x="49" y="207"/>
                  </a:cubicBezTo>
                  <a:cubicBezTo>
                    <a:pt x="49" y="309"/>
                    <a:pt x="96" y="330"/>
                    <a:pt x="145" y="330"/>
                  </a:cubicBezTo>
                  <a:cubicBezTo>
                    <a:pt x="188" y="330"/>
                    <a:pt x="220" y="312"/>
                    <a:pt x="251" y="277"/>
                  </a:cubicBezTo>
                  <a:cubicBezTo>
                    <a:pt x="251" y="304"/>
                    <a:pt x="251" y="304"/>
                    <a:pt x="251" y="304"/>
                  </a:cubicBezTo>
                  <a:cubicBezTo>
                    <a:pt x="251" y="314"/>
                    <a:pt x="254" y="320"/>
                    <a:pt x="266" y="320"/>
                  </a:cubicBezTo>
                  <a:cubicBezTo>
                    <a:pt x="364" y="320"/>
                    <a:pt x="364" y="320"/>
                    <a:pt x="364" y="320"/>
                  </a:cubicBezTo>
                  <a:cubicBezTo>
                    <a:pt x="371" y="320"/>
                    <a:pt x="372" y="316"/>
                    <a:pt x="372" y="310"/>
                  </a:cubicBezTo>
                  <a:cubicBezTo>
                    <a:pt x="372" y="301"/>
                    <a:pt x="372" y="301"/>
                    <a:pt x="372" y="301"/>
                  </a:cubicBezTo>
                  <a:cubicBezTo>
                    <a:pt x="372" y="289"/>
                    <a:pt x="368" y="289"/>
                    <a:pt x="354" y="285"/>
                  </a:cubicBezTo>
                  <a:cubicBezTo>
                    <a:pt x="323" y="275"/>
                    <a:pt x="323" y="275"/>
                    <a:pt x="323" y="275"/>
                  </a:cubicBezTo>
                  <a:lnTo>
                    <a:pt x="323" y="15"/>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18" name="Freeform 13"/>
            <p:cNvSpPr>
              <a:spLocks noEditPoints="1"/>
            </p:cNvSpPr>
            <p:nvPr userDrawn="1"/>
          </p:nvSpPr>
          <p:spPr bwMode="auto">
            <a:xfrm>
              <a:off x="6140450" y="6348413"/>
              <a:ext cx="195263" cy="217488"/>
            </a:xfrm>
            <a:custGeom>
              <a:avLst/>
              <a:gdLst>
                <a:gd name="T0" fmla="*/ 289 w 307"/>
                <a:gd name="T1" fmla="*/ 295 h 340"/>
                <a:gd name="T2" fmla="*/ 258 w 307"/>
                <a:gd name="T3" fmla="*/ 285 h 340"/>
                <a:gd name="T4" fmla="*/ 258 w 307"/>
                <a:gd name="T5" fmla="*/ 106 h 340"/>
                <a:gd name="T6" fmla="*/ 130 w 307"/>
                <a:gd name="T7" fmla="*/ 0 h 340"/>
                <a:gd name="T8" fmla="*/ 45 w 307"/>
                <a:gd name="T9" fmla="*/ 12 h 340"/>
                <a:gd name="T10" fmla="*/ 22 w 307"/>
                <a:gd name="T11" fmla="*/ 39 h 340"/>
                <a:gd name="T12" fmla="*/ 18 w 307"/>
                <a:gd name="T13" fmla="*/ 74 h 340"/>
                <a:gd name="T14" fmla="*/ 24 w 307"/>
                <a:gd name="T15" fmla="*/ 84 h 340"/>
                <a:gd name="T16" fmla="*/ 43 w 307"/>
                <a:gd name="T17" fmla="*/ 76 h 340"/>
                <a:gd name="T18" fmla="*/ 125 w 307"/>
                <a:gd name="T19" fmla="*/ 54 h 340"/>
                <a:gd name="T20" fmla="*/ 185 w 307"/>
                <a:gd name="T21" fmla="*/ 118 h 340"/>
                <a:gd name="T22" fmla="*/ 185 w 307"/>
                <a:gd name="T23" fmla="*/ 151 h 340"/>
                <a:gd name="T24" fmla="*/ 63 w 307"/>
                <a:gd name="T25" fmla="*/ 176 h 340"/>
                <a:gd name="T26" fmla="*/ 0 w 307"/>
                <a:gd name="T27" fmla="*/ 250 h 340"/>
                <a:gd name="T28" fmla="*/ 83 w 307"/>
                <a:gd name="T29" fmla="*/ 340 h 340"/>
                <a:gd name="T30" fmla="*/ 185 w 307"/>
                <a:gd name="T31" fmla="*/ 290 h 340"/>
                <a:gd name="T32" fmla="*/ 185 w 307"/>
                <a:gd name="T33" fmla="*/ 314 h 340"/>
                <a:gd name="T34" fmla="*/ 200 w 307"/>
                <a:gd name="T35" fmla="*/ 330 h 340"/>
                <a:gd name="T36" fmla="*/ 298 w 307"/>
                <a:gd name="T37" fmla="*/ 330 h 340"/>
                <a:gd name="T38" fmla="*/ 307 w 307"/>
                <a:gd name="T39" fmla="*/ 320 h 340"/>
                <a:gd name="T40" fmla="*/ 307 w 307"/>
                <a:gd name="T41" fmla="*/ 311 h 340"/>
                <a:gd name="T42" fmla="*/ 289 w 307"/>
                <a:gd name="T43" fmla="*/ 295 h 340"/>
                <a:gd name="T44" fmla="*/ 185 w 307"/>
                <a:gd name="T45" fmla="*/ 254 h 340"/>
                <a:gd name="T46" fmla="*/ 116 w 307"/>
                <a:gd name="T47" fmla="*/ 285 h 340"/>
                <a:gd name="T48" fmla="*/ 78 w 307"/>
                <a:gd name="T49" fmla="*/ 244 h 340"/>
                <a:gd name="T50" fmla="*/ 114 w 307"/>
                <a:gd name="T51" fmla="*/ 201 h 340"/>
                <a:gd name="T52" fmla="*/ 185 w 307"/>
                <a:gd name="T53" fmla="*/ 184 h 340"/>
                <a:gd name="T54" fmla="*/ 185 w 307"/>
                <a:gd name="T55" fmla="*/ 254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07" h="340">
                  <a:moveTo>
                    <a:pt x="289" y="295"/>
                  </a:moveTo>
                  <a:cubicBezTo>
                    <a:pt x="258" y="285"/>
                    <a:pt x="258" y="285"/>
                    <a:pt x="258" y="285"/>
                  </a:cubicBezTo>
                  <a:cubicBezTo>
                    <a:pt x="258" y="106"/>
                    <a:pt x="258" y="106"/>
                    <a:pt x="258" y="106"/>
                  </a:cubicBezTo>
                  <a:cubicBezTo>
                    <a:pt x="258" y="27"/>
                    <a:pt x="202" y="0"/>
                    <a:pt x="130" y="0"/>
                  </a:cubicBezTo>
                  <a:cubicBezTo>
                    <a:pt x="87" y="0"/>
                    <a:pt x="52" y="10"/>
                    <a:pt x="45" y="12"/>
                  </a:cubicBezTo>
                  <a:cubicBezTo>
                    <a:pt x="27" y="17"/>
                    <a:pt x="24" y="21"/>
                    <a:pt x="22" y="39"/>
                  </a:cubicBezTo>
                  <a:cubicBezTo>
                    <a:pt x="18" y="74"/>
                    <a:pt x="18" y="74"/>
                    <a:pt x="18" y="74"/>
                  </a:cubicBezTo>
                  <a:cubicBezTo>
                    <a:pt x="18" y="81"/>
                    <a:pt x="20" y="84"/>
                    <a:pt x="24" y="84"/>
                  </a:cubicBezTo>
                  <a:cubicBezTo>
                    <a:pt x="30" y="84"/>
                    <a:pt x="38" y="79"/>
                    <a:pt x="43" y="76"/>
                  </a:cubicBezTo>
                  <a:cubicBezTo>
                    <a:pt x="65" y="64"/>
                    <a:pt x="98" y="54"/>
                    <a:pt x="125" y="54"/>
                  </a:cubicBezTo>
                  <a:cubicBezTo>
                    <a:pt x="182" y="54"/>
                    <a:pt x="185" y="92"/>
                    <a:pt x="185" y="118"/>
                  </a:cubicBezTo>
                  <a:cubicBezTo>
                    <a:pt x="185" y="151"/>
                    <a:pt x="185" y="151"/>
                    <a:pt x="185" y="151"/>
                  </a:cubicBezTo>
                  <a:cubicBezTo>
                    <a:pt x="63" y="176"/>
                    <a:pt x="63" y="176"/>
                    <a:pt x="63" y="176"/>
                  </a:cubicBezTo>
                  <a:cubicBezTo>
                    <a:pt x="22" y="184"/>
                    <a:pt x="0" y="203"/>
                    <a:pt x="0" y="250"/>
                  </a:cubicBezTo>
                  <a:cubicBezTo>
                    <a:pt x="0" y="302"/>
                    <a:pt x="27" y="340"/>
                    <a:pt x="83" y="340"/>
                  </a:cubicBezTo>
                  <a:cubicBezTo>
                    <a:pt x="119" y="340"/>
                    <a:pt x="145" y="328"/>
                    <a:pt x="185" y="290"/>
                  </a:cubicBezTo>
                  <a:cubicBezTo>
                    <a:pt x="185" y="314"/>
                    <a:pt x="185" y="314"/>
                    <a:pt x="185" y="314"/>
                  </a:cubicBezTo>
                  <a:cubicBezTo>
                    <a:pt x="185" y="324"/>
                    <a:pt x="188" y="330"/>
                    <a:pt x="200" y="330"/>
                  </a:cubicBezTo>
                  <a:cubicBezTo>
                    <a:pt x="298" y="330"/>
                    <a:pt x="298" y="330"/>
                    <a:pt x="298" y="330"/>
                  </a:cubicBezTo>
                  <a:cubicBezTo>
                    <a:pt x="305" y="330"/>
                    <a:pt x="307" y="326"/>
                    <a:pt x="307" y="320"/>
                  </a:cubicBezTo>
                  <a:cubicBezTo>
                    <a:pt x="307" y="311"/>
                    <a:pt x="307" y="311"/>
                    <a:pt x="307" y="311"/>
                  </a:cubicBezTo>
                  <a:cubicBezTo>
                    <a:pt x="307" y="299"/>
                    <a:pt x="303" y="299"/>
                    <a:pt x="289" y="295"/>
                  </a:cubicBezTo>
                  <a:close/>
                  <a:moveTo>
                    <a:pt x="185" y="254"/>
                  </a:moveTo>
                  <a:cubicBezTo>
                    <a:pt x="160" y="276"/>
                    <a:pt x="135" y="285"/>
                    <a:pt x="116" y="285"/>
                  </a:cubicBezTo>
                  <a:cubicBezTo>
                    <a:pt x="99" y="285"/>
                    <a:pt x="78" y="278"/>
                    <a:pt x="78" y="244"/>
                  </a:cubicBezTo>
                  <a:cubicBezTo>
                    <a:pt x="78" y="211"/>
                    <a:pt x="97" y="205"/>
                    <a:pt x="114" y="201"/>
                  </a:cubicBezTo>
                  <a:cubicBezTo>
                    <a:pt x="185" y="184"/>
                    <a:pt x="185" y="184"/>
                    <a:pt x="185" y="184"/>
                  </a:cubicBezTo>
                  <a:cubicBezTo>
                    <a:pt x="185" y="254"/>
                    <a:pt x="185" y="254"/>
                    <a:pt x="185" y="254"/>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19" name="Freeform 14"/>
            <p:cNvSpPr>
              <a:spLocks noEditPoints="1"/>
            </p:cNvSpPr>
            <p:nvPr userDrawn="1"/>
          </p:nvSpPr>
          <p:spPr bwMode="auto">
            <a:xfrm>
              <a:off x="6565900" y="6264275"/>
              <a:ext cx="222250" cy="301625"/>
            </a:xfrm>
            <a:custGeom>
              <a:avLst/>
              <a:gdLst>
                <a:gd name="T0" fmla="*/ 226 w 349"/>
                <a:gd name="T1" fmla="*/ 133 h 473"/>
                <a:gd name="T2" fmla="*/ 122 w 349"/>
                <a:gd name="T3" fmla="*/ 185 h 473"/>
                <a:gd name="T4" fmla="*/ 122 w 349"/>
                <a:gd name="T5" fmla="*/ 16 h 473"/>
                <a:gd name="T6" fmla="*/ 107 w 349"/>
                <a:gd name="T7" fmla="*/ 0 h 473"/>
                <a:gd name="T8" fmla="*/ 9 w 349"/>
                <a:gd name="T9" fmla="*/ 0 h 473"/>
                <a:gd name="T10" fmla="*/ 0 w 349"/>
                <a:gd name="T11" fmla="*/ 11 h 473"/>
                <a:gd name="T12" fmla="*/ 0 w 349"/>
                <a:gd name="T13" fmla="*/ 19 h 473"/>
                <a:gd name="T14" fmla="*/ 18 w 349"/>
                <a:gd name="T15" fmla="*/ 36 h 473"/>
                <a:gd name="T16" fmla="*/ 49 w 349"/>
                <a:gd name="T17" fmla="*/ 45 h 473"/>
                <a:gd name="T18" fmla="*/ 49 w 349"/>
                <a:gd name="T19" fmla="*/ 422 h 473"/>
                <a:gd name="T20" fmla="*/ 62 w 349"/>
                <a:gd name="T21" fmla="*/ 445 h 473"/>
                <a:gd name="T22" fmla="*/ 182 w 349"/>
                <a:gd name="T23" fmla="*/ 473 h 473"/>
                <a:gd name="T24" fmla="*/ 349 w 349"/>
                <a:gd name="T25" fmla="*/ 291 h 473"/>
                <a:gd name="T26" fmla="*/ 226 w 349"/>
                <a:gd name="T27" fmla="*/ 133 h 473"/>
                <a:gd name="T28" fmla="*/ 181 w 349"/>
                <a:gd name="T29" fmla="*/ 430 h 473"/>
                <a:gd name="T30" fmla="*/ 122 w 349"/>
                <a:gd name="T31" fmla="*/ 337 h 473"/>
                <a:gd name="T32" fmla="*/ 122 w 349"/>
                <a:gd name="T33" fmla="*/ 227 h 473"/>
                <a:gd name="T34" fmla="*/ 196 w 349"/>
                <a:gd name="T35" fmla="*/ 188 h 473"/>
                <a:gd name="T36" fmla="*/ 271 w 349"/>
                <a:gd name="T37" fmla="*/ 305 h 473"/>
                <a:gd name="T38" fmla="*/ 181 w 349"/>
                <a:gd name="T39" fmla="*/ 430 h 4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49" h="473">
                  <a:moveTo>
                    <a:pt x="226" y="133"/>
                  </a:moveTo>
                  <a:cubicBezTo>
                    <a:pt x="188" y="133"/>
                    <a:pt x="154" y="153"/>
                    <a:pt x="122" y="185"/>
                  </a:cubicBezTo>
                  <a:cubicBezTo>
                    <a:pt x="122" y="16"/>
                    <a:pt x="122" y="16"/>
                    <a:pt x="122" y="16"/>
                  </a:cubicBezTo>
                  <a:cubicBezTo>
                    <a:pt x="122" y="6"/>
                    <a:pt x="119" y="0"/>
                    <a:pt x="107" y="0"/>
                  </a:cubicBezTo>
                  <a:cubicBezTo>
                    <a:pt x="9" y="0"/>
                    <a:pt x="9" y="0"/>
                    <a:pt x="9" y="0"/>
                  </a:cubicBezTo>
                  <a:cubicBezTo>
                    <a:pt x="2" y="0"/>
                    <a:pt x="0" y="4"/>
                    <a:pt x="0" y="11"/>
                  </a:cubicBezTo>
                  <a:cubicBezTo>
                    <a:pt x="0" y="19"/>
                    <a:pt x="0" y="19"/>
                    <a:pt x="0" y="19"/>
                  </a:cubicBezTo>
                  <a:cubicBezTo>
                    <a:pt x="0" y="31"/>
                    <a:pt x="4" y="32"/>
                    <a:pt x="18" y="36"/>
                  </a:cubicBezTo>
                  <a:cubicBezTo>
                    <a:pt x="49" y="45"/>
                    <a:pt x="49" y="45"/>
                    <a:pt x="49" y="45"/>
                  </a:cubicBezTo>
                  <a:cubicBezTo>
                    <a:pt x="49" y="422"/>
                    <a:pt x="49" y="422"/>
                    <a:pt x="49" y="422"/>
                  </a:cubicBezTo>
                  <a:cubicBezTo>
                    <a:pt x="49" y="431"/>
                    <a:pt x="50" y="438"/>
                    <a:pt x="62" y="445"/>
                  </a:cubicBezTo>
                  <a:cubicBezTo>
                    <a:pt x="83" y="458"/>
                    <a:pt x="135" y="473"/>
                    <a:pt x="182" y="473"/>
                  </a:cubicBezTo>
                  <a:cubicBezTo>
                    <a:pt x="287" y="473"/>
                    <a:pt x="349" y="399"/>
                    <a:pt x="349" y="291"/>
                  </a:cubicBezTo>
                  <a:cubicBezTo>
                    <a:pt x="349" y="182"/>
                    <a:pt x="287" y="133"/>
                    <a:pt x="226" y="133"/>
                  </a:cubicBezTo>
                  <a:close/>
                  <a:moveTo>
                    <a:pt x="181" y="430"/>
                  </a:moveTo>
                  <a:cubicBezTo>
                    <a:pt x="131" y="430"/>
                    <a:pt x="122" y="385"/>
                    <a:pt x="122" y="337"/>
                  </a:cubicBezTo>
                  <a:cubicBezTo>
                    <a:pt x="122" y="227"/>
                    <a:pt x="122" y="227"/>
                    <a:pt x="122" y="227"/>
                  </a:cubicBezTo>
                  <a:cubicBezTo>
                    <a:pt x="143" y="205"/>
                    <a:pt x="168" y="188"/>
                    <a:pt x="196" y="188"/>
                  </a:cubicBezTo>
                  <a:cubicBezTo>
                    <a:pt x="249" y="188"/>
                    <a:pt x="271" y="244"/>
                    <a:pt x="271" y="305"/>
                  </a:cubicBezTo>
                  <a:cubicBezTo>
                    <a:pt x="271" y="390"/>
                    <a:pt x="229" y="430"/>
                    <a:pt x="181" y="430"/>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20" name="Freeform 15"/>
            <p:cNvSpPr>
              <a:spLocks noEditPoints="1"/>
            </p:cNvSpPr>
            <p:nvPr userDrawn="1"/>
          </p:nvSpPr>
          <p:spPr bwMode="auto">
            <a:xfrm>
              <a:off x="7283450" y="6264275"/>
              <a:ext cx="222250" cy="301625"/>
            </a:xfrm>
            <a:custGeom>
              <a:avLst/>
              <a:gdLst>
                <a:gd name="T0" fmla="*/ 331 w 349"/>
                <a:gd name="T1" fmla="*/ 428 h 473"/>
                <a:gd name="T2" fmla="*/ 300 w 349"/>
                <a:gd name="T3" fmla="*/ 418 h 473"/>
                <a:gd name="T4" fmla="*/ 300 w 349"/>
                <a:gd name="T5" fmla="*/ 16 h 473"/>
                <a:gd name="T6" fmla="*/ 285 w 349"/>
                <a:gd name="T7" fmla="*/ 0 h 473"/>
                <a:gd name="T8" fmla="*/ 187 w 349"/>
                <a:gd name="T9" fmla="*/ 0 h 473"/>
                <a:gd name="T10" fmla="*/ 178 w 349"/>
                <a:gd name="T11" fmla="*/ 11 h 473"/>
                <a:gd name="T12" fmla="*/ 178 w 349"/>
                <a:gd name="T13" fmla="*/ 19 h 473"/>
                <a:gd name="T14" fmla="*/ 196 w 349"/>
                <a:gd name="T15" fmla="*/ 36 h 473"/>
                <a:gd name="T16" fmla="*/ 227 w 349"/>
                <a:gd name="T17" fmla="*/ 45 h 473"/>
                <a:gd name="T18" fmla="*/ 227 w 349"/>
                <a:gd name="T19" fmla="*/ 158 h 473"/>
                <a:gd name="T20" fmla="*/ 153 w 349"/>
                <a:gd name="T21" fmla="*/ 133 h 473"/>
                <a:gd name="T22" fmla="*/ 0 w 349"/>
                <a:gd name="T23" fmla="*/ 313 h 473"/>
                <a:gd name="T24" fmla="*/ 123 w 349"/>
                <a:gd name="T25" fmla="*/ 473 h 473"/>
                <a:gd name="T26" fmla="*/ 227 w 349"/>
                <a:gd name="T27" fmla="*/ 420 h 473"/>
                <a:gd name="T28" fmla="*/ 227 w 349"/>
                <a:gd name="T29" fmla="*/ 447 h 473"/>
                <a:gd name="T30" fmla="*/ 242 w 349"/>
                <a:gd name="T31" fmla="*/ 463 h 473"/>
                <a:gd name="T32" fmla="*/ 340 w 349"/>
                <a:gd name="T33" fmla="*/ 463 h 473"/>
                <a:gd name="T34" fmla="*/ 349 w 349"/>
                <a:gd name="T35" fmla="*/ 453 h 473"/>
                <a:gd name="T36" fmla="*/ 349 w 349"/>
                <a:gd name="T37" fmla="*/ 444 h 473"/>
                <a:gd name="T38" fmla="*/ 331 w 349"/>
                <a:gd name="T39" fmla="*/ 428 h 473"/>
                <a:gd name="T40" fmla="*/ 227 w 349"/>
                <a:gd name="T41" fmla="*/ 379 h 473"/>
                <a:gd name="T42" fmla="*/ 153 w 349"/>
                <a:gd name="T43" fmla="*/ 418 h 473"/>
                <a:gd name="T44" fmla="*/ 78 w 349"/>
                <a:gd name="T45" fmla="*/ 299 h 473"/>
                <a:gd name="T46" fmla="*/ 158 w 349"/>
                <a:gd name="T47" fmla="*/ 179 h 473"/>
                <a:gd name="T48" fmla="*/ 227 w 349"/>
                <a:gd name="T49" fmla="*/ 299 h 473"/>
                <a:gd name="T50" fmla="*/ 227 w 349"/>
                <a:gd name="T51" fmla="*/ 379 h 4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49" h="473">
                  <a:moveTo>
                    <a:pt x="331" y="428"/>
                  </a:moveTo>
                  <a:cubicBezTo>
                    <a:pt x="300" y="418"/>
                    <a:pt x="300" y="418"/>
                    <a:pt x="300" y="418"/>
                  </a:cubicBezTo>
                  <a:cubicBezTo>
                    <a:pt x="300" y="16"/>
                    <a:pt x="300" y="16"/>
                    <a:pt x="300" y="16"/>
                  </a:cubicBezTo>
                  <a:cubicBezTo>
                    <a:pt x="300" y="6"/>
                    <a:pt x="297" y="0"/>
                    <a:pt x="285" y="0"/>
                  </a:cubicBezTo>
                  <a:cubicBezTo>
                    <a:pt x="187" y="0"/>
                    <a:pt x="187" y="0"/>
                    <a:pt x="187" y="0"/>
                  </a:cubicBezTo>
                  <a:cubicBezTo>
                    <a:pt x="179" y="0"/>
                    <a:pt x="178" y="4"/>
                    <a:pt x="178" y="11"/>
                  </a:cubicBezTo>
                  <a:cubicBezTo>
                    <a:pt x="178" y="19"/>
                    <a:pt x="178" y="19"/>
                    <a:pt x="178" y="19"/>
                  </a:cubicBezTo>
                  <a:cubicBezTo>
                    <a:pt x="178" y="31"/>
                    <a:pt x="182" y="32"/>
                    <a:pt x="196" y="36"/>
                  </a:cubicBezTo>
                  <a:cubicBezTo>
                    <a:pt x="227" y="45"/>
                    <a:pt x="227" y="45"/>
                    <a:pt x="227" y="45"/>
                  </a:cubicBezTo>
                  <a:cubicBezTo>
                    <a:pt x="227" y="158"/>
                    <a:pt x="227" y="158"/>
                    <a:pt x="227" y="158"/>
                  </a:cubicBezTo>
                  <a:cubicBezTo>
                    <a:pt x="216" y="148"/>
                    <a:pt x="191" y="133"/>
                    <a:pt x="153" y="133"/>
                  </a:cubicBezTo>
                  <a:cubicBezTo>
                    <a:pt x="82" y="133"/>
                    <a:pt x="0" y="185"/>
                    <a:pt x="0" y="313"/>
                  </a:cubicBezTo>
                  <a:cubicBezTo>
                    <a:pt x="0" y="425"/>
                    <a:pt x="62" y="473"/>
                    <a:pt x="123" y="473"/>
                  </a:cubicBezTo>
                  <a:cubicBezTo>
                    <a:pt x="162" y="473"/>
                    <a:pt x="195" y="453"/>
                    <a:pt x="227" y="420"/>
                  </a:cubicBezTo>
                  <a:cubicBezTo>
                    <a:pt x="227" y="447"/>
                    <a:pt x="227" y="447"/>
                    <a:pt x="227" y="447"/>
                  </a:cubicBezTo>
                  <a:cubicBezTo>
                    <a:pt x="227" y="457"/>
                    <a:pt x="230" y="463"/>
                    <a:pt x="242" y="463"/>
                  </a:cubicBezTo>
                  <a:cubicBezTo>
                    <a:pt x="340" y="463"/>
                    <a:pt x="340" y="463"/>
                    <a:pt x="340" y="463"/>
                  </a:cubicBezTo>
                  <a:cubicBezTo>
                    <a:pt x="347" y="463"/>
                    <a:pt x="349" y="459"/>
                    <a:pt x="349" y="453"/>
                  </a:cubicBezTo>
                  <a:cubicBezTo>
                    <a:pt x="349" y="444"/>
                    <a:pt x="349" y="444"/>
                    <a:pt x="349" y="444"/>
                  </a:cubicBezTo>
                  <a:cubicBezTo>
                    <a:pt x="349" y="432"/>
                    <a:pt x="345" y="432"/>
                    <a:pt x="331" y="428"/>
                  </a:cubicBezTo>
                  <a:close/>
                  <a:moveTo>
                    <a:pt x="227" y="379"/>
                  </a:moveTo>
                  <a:cubicBezTo>
                    <a:pt x="206" y="401"/>
                    <a:pt x="182" y="418"/>
                    <a:pt x="153" y="418"/>
                  </a:cubicBezTo>
                  <a:cubicBezTo>
                    <a:pt x="100" y="418"/>
                    <a:pt x="78" y="362"/>
                    <a:pt x="78" y="299"/>
                  </a:cubicBezTo>
                  <a:cubicBezTo>
                    <a:pt x="78" y="225"/>
                    <a:pt x="110" y="179"/>
                    <a:pt x="158" y="179"/>
                  </a:cubicBezTo>
                  <a:cubicBezTo>
                    <a:pt x="209" y="179"/>
                    <a:pt x="227" y="229"/>
                    <a:pt x="227" y="299"/>
                  </a:cubicBezTo>
                  <a:lnTo>
                    <a:pt x="227" y="379"/>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21" name="Freeform 16"/>
            <p:cNvSpPr>
              <a:spLocks noEditPoints="1"/>
            </p:cNvSpPr>
            <p:nvPr userDrawn="1"/>
          </p:nvSpPr>
          <p:spPr bwMode="auto">
            <a:xfrm>
              <a:off x="6816725" y="6348413"/>
              <a:ext cx="204788" cy="217488"/>
            </a:xfrm>
            <a:custGeom>
              <a:avLst/>
              <a:gdLst>
                <a:gd name="T0" fmla="*/ 168 w 322"/>
                <a:gd name="T1" fmla="*/ 0 h 340"/>
                <a:gd name="T2" fmla="*/ 0 w 322"/>
                <a:gd name="T3" fmla="*/ 178 h 340"/>
                <a:gd name="T4" fmla="*/ 154 w 322"/>
                <a:gd name="T5" fmla="*/ 340 h 340"/>
                <a:gd name="T6" fmla="*/ 322 w 322"/>
                <a:gd name="T7" fmla="*/ 162 h 340"/>
                <a:gd name="T8" fmla="*/ 168 w 322"/>
                <a:gd name="T9" fmla="*/ 0 h 340"/>
                <a:gd name="T10" fmla="*/ 162 w 322"/>
                <a:gd name="T11" fmla="*/ 294 h 340"/>
                <a:gd name="T12" fmla="*/ 76 w 322"/>
                <a:gd name="T13" fmla="*/ 170 h 340"/>
                <a:gd name="T14" fmla="*/ 162 w 322"/>
                <a:gd name="T15" fmla="*/ 46 h 340"/>
                <a:gd name="T16" fmla="*/ 248 w 322"/>
                <a:gd name="T17" fmla="*/ 170 h 340"/>
                <a:gd name="T18" fmla="*/ 162 w 322"/>
                <a:gd name="T19" fmla="*/ 294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2" h="340">
                  <a:moveTo>
                    <a:pt x="168" y="0"/>
                  </a:moveTo>
                  <a:cubicBezTo>
                    <a:pt x="56" y="0"/>
                    <a:pt x="0" y="86"/>
                    <a:pt x="0" y="178"/>
                  </a:cubicBezTo>
                  <a:cubicBezTo>
                    <a:pt x="0" y="264"/>
                    <a:pt x="48" y="340"/>
                    <a:pt x="154" y="340"/>
                  </a:cubicBezTo>
                  <a:cubicBezTo>
                    <a:pt x="266" y="340"/>
                    <a:pt x="322" y="254"/>
                    <a:pt x="322" y="162"/>
                  </a:cubicBezTo>
                  <a:cubicBezTo>
                    <a:pt x="322" y="76"/>
                    <a:pt x="273" y="0"/>
                    <a:pt x="168" y="0"/>
                  </a:cubicBezTo>
                  <a:close/>
                  <a:moveTo>
                    <a:pt x="162" y="294"/>
                  </a:moveTo>
                  <a:cubicBezTo>
                    <a:pt x="108" y="294"/>
                    <a:pt x="76" y="241"/>
                    <a:pt x="76" y="170"/>
                  </a:cubicBezTo>
                  <a:cubicBezTo>
                    <a:pt x="76" y="100"/>
                    <a:pt x="107" y="46"/>
                    <a:pt x="162" y="46"/>
                  </a:cubicBezTo>
                  <a:cubicBezTo>
                    <a:pt x="215" y="46"/>
                    <a:pt x="248" y="98"/>
                    <a:pt x="248" y="170"/>
                  </a:cubicBezTo>
                  <a:cubicBezTo>
                    <a:pt x="248" y="240"/>
                    <a:pt x="216" y="294"/>
                    <a:pt x="162" y="294"/>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22" name="Freeform 17"/>
            <p:cNvSpPr>
              <a:spLocks/>
            </p:cNvSpPr>
            <p:nvPr userDrawn="1"/>
          </p:nvSpPr>
          <p:spPr bwMode="auto">
            <a:xfrm>
              <a:off x="8139113" y="6348413"/>
              <a:ext cx="155575" cy="217488"/>
            </a:xfrm>
            <a:custGeom>
              <a:avLst/>
              <a:gdLst>
                <a:gd name="T0" fmla="*/ 247 w 247"/>
                <a:gd name="T1" fmla="*/ 22 h 340"/>
                <a:gd name="T2" fmla="*/ 238 w 247"/>
                <a:gd name="T3" fmla="*/ 11 h 340"/>
                <a:gd name="T4" fmla="*/ 165 w 247"/>
                <a:gd name="T5" fmla="*/ 0 h 340"/>
                <a:gd name="T6" fmla="*/ 0 w 247"/>
                <a:gd name="T7" fmla="*/ 170 h 340"/>
                <a:gd name="T8" fmla="*/ 165 w 247"/>
                <a:gd name="T9" fmla="*/ 340 h 340"/>
                <a:gd name="T10" fmla="*/ 238 w 247"/>
                <a:gd name="T11" fmla="*/ 329 h 340"/>
                <a:gd name="T12" fmla="*/ 247 w 247"/>
                <a:gd name="T13" fmla="*/ 318 h 340"/>
                <a:gd name="T14" fmla="*/ 247 w 247"/>
                <a:gd name="T15" fmla="*/ 269 h 340"/>
                <a:gd name="T16" fmla="*/ 243 w 247"/>
                <a:gd name="T17" fmla="*/ 262 h 340"/>
                <a:gd name="T18" fmla="*/ 231 w 247"/>
                <a:gd name="T19" fmla="*/ 266 h 340"/>
                <a:gd name="T20" fmla="*/ 169 w 247"/>
                <a:gd name="T21" fmla="*/ 281 h 340"/>
                <a:gd name="T22" fmla="*/ 71 w 247"/>
                <a:gd name="T23" fmla="*/ 170 h 340"/>
                <a:gd name="T24" fmla="*/ 169 w 247"/>
                <a:gd name="T25" fmla="*/ 59 h 340"/>
                <a:gd name="T26" fmla="*/ 231 w 247"/>
                <a:gd name="T27" fmla="*/ 74 h 340"/>
                <a:gd name="T28" fmla="*/ 243 w 247"/>
                <a:gd name="T29" fmla="*/ 78 h 340"/>
                <a:gd name="T30" fmla="*/ 247 w 247"/>
                <a:gd name="T31" fmla="*/ 71 h 340"/>
                <a:gd name="T32" fmla="*/ 247 w 247"/>
                <a:gd name="T33" fmla="*/ 22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7" h="340">
                  <a:moveTo>
                    <a:pt x="247" y="22"/>
                  </a:moveTo>
                  <a:cubicBezTo>
                    <a:pt x="247" y="14"/>
                    <a:pt x="245" y="14"/>
                    <a:pt x="238" y="11"/>
                  </a:cubicBezTo>
                  <a:cubicBezTo>
                    <a:pt x="222" y="5"/>
                    <a:pt x="194" y="0"/>
                    <a:pt x="165" y="0"/>
                  </a:cubicBezTo>
                  <a:cubicBezTo>
                    <a:pt x="34" y="0"/>
                    <a:pt x="0" y="92"/>
                    <a:pt x="0" y="170"/>
                  </a:cubicBezTo>
                  <a:cubicBezTo>
                    <a:pt x="0" y="249"/>
                    <a:pt x="33" y="340"/>
                    <a:pt x="165" y="340"/>
                  </a:cubicBezTo>
                  <a:cubicBezTo>
                    <a:pt x="194" y="340"/>
                    <a:pt x="222" y="335"/>
                    <a:pt x="238" y="329"/>
                  </a:cubicBezTo>
                  <a:cubicBezTo>
                    <a:pt x="245" y="326"/>
                    <a:pt x="247" y="326"/>
                    <a:pt x="247" y="318"/>
                  </a:cubicBezTo>
                  <a:cubicBezTo>
                    <a:pt x="247" y="269"/>
                    <a:pt x="247" y="269"/>
                    <a:pt x="247" y="269"/>
                  </a:cubicBezTo>
                  <a:cubicBezTo>
                    <a:pt x="247" y="264"/>
                    <a:pt x="246" y="262"/>
                    <a:pt x="243" y="262"/>
                  </a:cubicBezTo>
                  <a:cubicBezTo>
                    <a:pt x="241" y="262"/>
                    <a:pt x="237" y="264"/>
                    <a:pt x="231" y="266"/>
                  </a:cubicBezTo>
                  <a:cubicBezTo>
                    <a:pt x="221" y="271"/>
                    <a:pt x="199" y="281"/>
                    <a:pt x="169" y="281"/>
                  </a:cubicBezTo>
                  <a:cubicBezTo>
                    <a:pt x="108" y="281"/>
                    <a:pt x="71" y="244"/>
                    <a:pt x="71" y="170"/>
                  </a:cubicBezTo>
                  <a:cubicBezTo>
                    <a:pt x="71" y="95"/>
                    <a:pt x="108" y="59"/>
                    <a:pt x="169" y="59"/>
                  </a:cubicBezTo>
                  <a:cubicBezTo>
                    <a:pt x="199" y="59"/>
                    <a:pt x="221" y="69"/>
                    <a:pt x="231" y="74"/>
                  </a:cubicBezTo>
                  <a:cubicBezTo>
                    <a:pt x="237" y="76"/>
                    <a:pt x="241" y="78"/>
                    <a:pt x="243" y="78"/>
                  </a:cubicBezTo>
                  <a:cubicBezTo>
                    <a:pt x="246" y="78"/>
                    <a:pt x="247" y="76"/>
                    <a:pt x="247" y="71"/>
                  </a:cubicBezTo>
                  <a:lnTo>
                    <a:pt x="247" y="22"/>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23" name="Freeform 18"/>
            <p:cNvSpPr>
              <a:spLocks/>
            </p:cNvSpPr>
            <p:nvPr userDrawn="1"/>
          </p:nvSpPr>
          <p:spPr bwMode="auto">
            <a:xfrm>
              <a:off x="7542213" y="6354763"/>
              <a:ext cx="200025" cy="211138"/>
            </a:xfrm>
            <a:custGeom>
              <a:avLst/>
              <a:gdLst>
                <a:gd name="T0" fmla="*/ 9 w 317"/>
                <a:gd name="T1" fmla="*/ 0 h 330"/>
                <a:gd name="T2" fmla="*/ 0 w 317"/>
                <a:gd name="T3" fmla="*/ 10 h 330"/>
                <a:gd name="T4" fmla="*/ 0 w 317"/>
                <a:gd name="T5" fmla="*/ 19 h 330"/>
                <a:gd name="T6" fmla="*/ 18 w 317"/>
                <a:gd name="T7" fmla="*/ 35 h 330"/>
                <a:gd name="T8" fmla="*/ 49 w 317"/>
                <a:gd name="T9" fmla="*/ 44 h 330"/>
                <a:gd name="T10" fmla="*/ 49 w 317"/>
                <a:gd name="T11" fmla="*/ 193 h 330"/>
                <a:gd name="T12" fmla="*/ 152 w 317"/>
                <a:gd name="T13" fmla="*/ 330 h 330"/>
                <a:gd name="T14" fmla="*/ 247 w 317"/>
                <a:gd name="T15" fmla="*/ 280 h 330"/>
                <a:gd name="T16" fmla="*/ 249 w 317"/>
                <a:gd name="T17" fmla="*/ 280 h 330"/>
                <a:gd name="T18" fmla="*/ 249 w 317"/>
                <a:gd name="T19" fmla="*/ 312 h 330"/>
                <a:gd name="T20" fmla="*/ 257 w 317"/>
                <a:gd name="T21" fmla="*/ 320 h 330"/>
                <a:gd name="T22" fmla="*/ 309 w 317"/>
                <a:gd name="T23" fmla="*/ 320 h 330"/>
                <a:gd name="T24" fmla="*/ 317 w 317"/>
                <a:gd name="T25" fmla="*/ 312 h 330"/>
                <a:gd name="T26" fmla="*/ 317 w 317"/>
                <a:gd name="T27" fmla="*/ 8 h 330"/>
                <a:gd name="T28" fmla="*/ 309 w 317"/>
                <a:gd name="T29" fmla="*/ 0 h 330"/>
                <a:gd name="T30" fmla="*/ 255 w 317"/>
                <a:gd name="T31" fmla="*/ 0 h 330"/>
                <a:gd name="T32" fmla="*/ 247 w 317"/>
                <a:gd name="T33" fmla="*/ 8 h 330"/>
                <a:gd name="T34" fmla="*/ 247 w 317"/>
                <a:gd name="T35" fmla="*/ 226 h 330"/>
                <a:gd name="T36" fmla="*/ 173 w 317"/>
                <a:gd name="T37" fmla="*/ 268 h 330"/>
                <a:gd name="T38" fmla="*/ 119 w 317"/>
                <a:gd name="T39" fmla="*/ 173 h 330"/>
                <a:gd name="T40" fmla="*/ 119 w 317"/>
                <a:gd name="T41" fmla="*/ 8 h 330"/>
                <a:gd name="T42" fmla="*/ 111 w 317"/>
                <a:gd name="T43" fmla="*/ 0 h 330"/>
                <a:gd name="T44" fmla="*/ 9 w 317"/>
                <a:gd name="T45" fmla="*/ 0 h 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17" h="330">
                  <a:moveTo>
                    <a:pt x="9" y="0"/>
                  </a:moveTo>
                  <a:cubicBezTo>
                    <a:pt x="1" y="0"/>
                    <a:pt x="0" y="4"/>
                    <a:pt x="0" y="10"/>
                  </a:cubicBezTo>
                  <a:cubicBezTo>
                    <a:pt x="0" y="19"/>
                    <a:pt x="0" y="19"/>
                    <a:pt x="0" y="19"/>
                  </a:cubicBezTo>
                  <a:cubicBezTo>
                    <a:pt x="0" y="31"/>
                    <a:pt x="4" y="31"/>
                    <a:pt x="18" y="35"/>
                  </a:cubicBezTo>
                  <a:cubicBezTo>
                    <a:pt x="49" y="44"/>
                    <a:pt x="49" y="44"/>
                    <a:pt x="49" y="44"/>
                  </a:cubicBezTo>
                  <a:cubicBezTo>
                    <a:pt x="49" y="193"/>
                    <a:pt x="49" y="193"/>
                    <a:pt x="49" y="193"/>
                  </a:cubicBezTo>
                  <a:cubicBezTo>
                    <a:pt x="49" y="306"/>
                    <a:pt x="99" y="330"/>
                    <a:pt x="152" y="330"/>
                  </a:cubicBezTo>
                  <a:cubicBezTo>
                    <a:pt x="194" y="330"/>
                    <a:pt x="221" y="314"/>
                    <a:pt x="247" y="280"/>
                  </a:cubicBezTo>
                  <a:cubicBezTo>
                    <a:pt x="249" y="280"/>
                    <a:pt x="249" y="280"/>
                    <a:pt x="249" y="280"/>
                  </a:cubicBezTo>
                  <a:cubicBezTo>
                    <a:pt x="249" y="312"/>
                    <a:pt x="249" y="312"/>
                    <a:pt x="249" y="312"/>
                  </a:cubicBezTo>
                  <a:cubicBezTo>
                    <a:pt x="249" y="318"/>
                    <a:pt x="251" y="320"/>
                    <a:pt x="257" y="320"/>
                  </a:cubicBezTo>
                  <a:cubicBezTo>
                    <a:pt x="309" y="320"/>
                    <a:pt x="309" y="320"/>
                    <a:pt x="309" y="320"/>
                  </a:cubicBezTo>
                  <a:cubicBezTo>
                    <a:pt x="315" y="320"/>
                    <a:pt x="317" y="318"/>
                    <a:pt x="317" y="312"/>
                  </a:cubicBezTo>
                  <a:cubicBezTo>
                    <a:pt x="317" y="8"/>
                    <a:pt x="317" y="8"/>
                    <a:pt x="317" y="8"/>
                  </a:cubicBezTo>
                  <a:cubicBezTo>
                    <a:pt x="317" y="2"/>
                    <a:pt x="315" y="0"/>
                    <a:pt x="309" y="0"/>
                  </a:cubicBezTo>
                  <a:cubicBezTo>
                    <a:pt x="255" y="0"/>
                    <a:pt x="255" y="0"/>
                    <a:pt x="255" y="0"/>
                  </a:cubicBezTo>
                  <a:cubicBezTo>
                    <a:pt x="249" y="0"/>
                    <a:pt x="247" y="2"/>
                    <a:pt x="247" y="8"/>
                  </a:cubicBezTo>
                  <a:cubicBezTo>
                    <a:pt x="247" y="226"/>
                    <a:pt x="247" y="226"/>
                    <a:pt x="247" y="226"/>
                  </a:cubicBezTo>
                  <a:cubicBezTo>
                    <a:pt x="227" y="255"/>
                    <a:pt x="202" y="268"/>
                    <a:pt x="173" y="268"/>
                  </a:cubicBezTo>
                  <a:cubicBezTo>
                    <a:pt x="122" y="268"/>
                    <a:pt x="119" y="231"/>
                    <a:pt x="119" y="173"/>
                  </a:cubicBezTo>
                  <a:cubicBezTo>
                    <a:pt x="119" y="8"/>
                    <a:pt x="119" y="8"/>
                    <a:pt x="119" y="8"/>
                  </a:cubicBezTo>
                  <a:cubicBezTo>
                    <a:pt x="119" y="2"/>
                    <a:pt x="116" y="0"/>
                    <a:pt x="111" y="0"/>
                  </a:cubicBezTo>
                  <a:lnTo>
                    <a:pt x="9" y="0"/>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24" name="Freeform 19"/>
            <p:cNvSpPr>
              <a:spLocks/>
            </p:cNvSpPr>
            <p:nvPr userDrawn="1"/>
          </p:nvSpPr>
          <p:spPr bwMode="auto">
            <a:xfrm>
              <a:off x="7799388" y="6348413"/>
              <a:ext cx="295275" cy="211138"/>
            </a:xfrm>
            <a:custGeom>
              <a:avLst/>
              <a:gdLst>
                <a:gd name="T0" fmla="*/ 0 w 467"/>
                <a:gd name="T1" fmla="*/ 322 h 330"/>
                <a:gd name="T2" fmla="*/ 8 w 467"/>
                <a:gd name="T3" fmla="*/ 330 h 330"/>
                <a:gd name="T4" fmla="*/ 62 w 467"/>
                <a:gd name="T5" fmla="*/ 330 h 330"/>
                <a:gd name="T6" fmla="*/ 70 w 467"/>
                <a:gd name="T7" fmla="*/ 322 h 330"/>
                <a:gd name="T8" fmla="*/ 70 w 467"/>
                <a:gd name="T9" fmla="*/ 104 h 330"/>
                <a:gd name="T10" fmla="*/ 145 w 467"/>
                <a:gd name="T11" fmla="*/ 62 h 330"/>
                <a:gd name="T12" fmla="*/ 198 w 467"/>
                <a:gd name="T13" fmla="*/ 157 h 330"/>
                <a:gd name="T14" fmla="*/ 198 w 467"/>
                <a:gd name="T15" fmla="*/ 322 h 330"/>
                <a:gd name="T16" fmla="*/ 206 w 467"/>
                <a:gd name="T17" fmla="*/ 330 h 330"/>
                <a:gd name="T18" fmla="*/ 261 w 467"/>
                <a:gd name="T19" fmla="*/ 330 h 330"/>
                <a:gd name="T20" fmla="*/ 268 w 467"/>
                <a:gd name="T21" fmla="*/ 322 h 330"/>
                <a:gd name="T22" fmla="*/ 268 w 467"/>
                <a:gd name="T23" fmla="*/ 104 h 330"/>
                <a:gd name="T24" fmla="*/ 343 w 467"/>
                <a:gd name="T25" fmla="*/ 62 h 330"/>
                <a:gd name="T26" fmla="*/ 397 w 467"/>
                <a:gd name="T27" fmla="*/ 157 h 330"/>
                <a:gd name="T28" fmla="*/ 397 w 467"/>
                <a:gd name="T29" fmla="*/ 322 h 330"/>
                <a:gd name="T30" fmla="*/ 405 w 467"/>
                <a:gd name="T31" fmla="*/ 330 h 330"/>
                <a:gd name="T32" fmla="*/ 459 w 467"/>
                <a:gd name="T33" fmla="*/ 330 h 330"/>
                <a:gd name="T34" fmla="*/ 467 w 467"/>
                <a:gd name="T35" fmla="*/ 322 h 330"/>
                <a:gd name="T36" fmla="*/ 467 w 467"/>
                <a:gd name="T37" fmla="*/ 137 h 330"/>
                <a:gd name="T38" fmla="*/ 363 w 467"/>
                <a:gd name="T39" fmla="*/ 0 h 330"/>
                <a:gd name="T40" fmla="*/ 253 w 467"/>
                <a:gd name="T41" fmla="*/ 54 h 330"/>
                <a:gd name="T42" fmla="*/ 165 w 467"/>
                <a:gd name="T43" fmla="*/ 0 h 330"/>
                <a:gd name="T44" fmla="*/ 70 w 467"/>
                <a:gd name="T45" fmla="*/ 50 h 330"/>
                <a:gd name="T46" fmla="*/ 68 w 467"/>
                <a:gd name="T47" fmla="*/ 50 h 330"/>
                <a:gd name="T48" fmla="*/ 68 w 467"/>
                <a:gd name="T49" fmla="*/ 18 h 330"/>
                <a:gd name="T50" fmla="*/ 60 w 467"/>
                <a:gd name="T51" fmla="*/ 10 h 330"/>
                <a:gd name="T52" fmla="*/ 8 w 467"/>
                <a:gd name="T53" fmla="*/ 10 h 330"/>
                <a:gd name="T54" fmla="*/ 0 w 467"/>
                <a:gd name="T55" fmla="*/ 18 h 330"/>
                <a:gd name="T56" fmla="*/ 0 w 467"/>
                <a:gd name="T57" fmla="*/ 322 h 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67" h="330">
                  <a:moveTo>
                    <a:pt x="0" y="322"/>
                  </a:moveTo>
                  <a:cubicBezTo>
                    <a:pt x="0" y="328"/>
                    <a:pt x="2" y="330"/>
                    <a:pt x="8" y="330"/>
                  </a:cubicBezTo>
                  <a:cubicBezTo>
                    <a:pt x="62" y="330"/>
                    <a:pt x="62" y="330"/>
                    <a:pt x="62" y="330"/>
                  </a:cubicBezTo>
                  <a:cubicBezTo>
                    <a:pt x="68" y="330"/>
                    <a:pt x="70" y="328"/>
                    <a:pt x="70" y="322"/>
                  </a:cubicBezTo>
                  <a:cubicBezTo>
                    <a:pt x="70" y="104"/>
                    <a:pt x="70" y="104"/>
                    <a:pt x="70" y="104"/>
                  </a:cubicBezTo>
                  <a:cubicBezTo>
                    <a:pt x="91" y="75"/>
                    <a:pt x="115" y="62"/>
                    <a:pt x="145" y="62"/>
                  </a:cubicBezTo>
                  <a:cubicBezTo>
                    <a:pt x="196" y="62"/>
                    <a:pt x="198" y="99"/>
                    <a:pt x="198" y="157"/>
                  </a:cubicBezTo>
                  <a:cubicBezTo>
                    <a:pt x="198" y="322"/>
                    <a:pt x="198" y="322"/>
                    <a:pt x="198" y="322"/>
                  </a:cubicBezTo>
                  <a:cubicBezTo>
                    <a:pt x="198" y="328"/>
                    <a:pt x="200" y="330"/>
                    <a:pt x="206" y="330"/>
                  </a:cubicBezTo>
                  <a:cubicBezTo>
                    <a:pt x="261" y="330"/>
                    <a:pt x="261" y="330"/>
                    <a:pt x="261" y="330"/>
                  </a:cubicBezTo>
                  <a:cubicBezTo>
                    <a:pt x="267" y="330"/>
                    <a:pt x="268" y="328"/>
                    <a:pt x="268" y="322"/>
                  </a:cubicBezTo>
                  <a:cubicBezTo>
                    <a:pt x="268" y="104"/>
                    <a:pt x="268" y="104"/>
                    <a:pt x="268" y="104"/>
                  </a:cubicBezTo>
                  <a:cubicBezTo>
                    <a:pt x="289" y="75"/>
                    <a:pt x="313" y="62"/>
                    <a:pt x="343" y="62"/>
                  </a:cubicBezTo>
                  <a:cubicBezTo>
                    <a:pt x="394" y="62"/>
                    <a:pt x="397" y="99"/>
                    <a:pt x="397" y="157"/>
                  </a:cubicBezTo>
                  <a:cubicBezTo>
                    <a:pt x="397" y="322"/>
                    <a:pt x="397" y="322"/>
                    <a:pt x="397" y="322"/>
                  </a:cubicBezTo>
                  <a:cubicBezTo>
                    <a:pt x="397" y="328"/>
                    <a:pt x="399" y="330"/>
                    <a:pt x="405" y="330"/>
                  </a:cubicBezTo>
                  <a:cubicBezTo>
                    <a:pt x="459" y="330"/>
                    <a:pt x="459" y="330"/>
                    <a:pt x="459" y="330"/>
                  </a:cubicBezTo>
                  <a:cubicBezTo>
                    <a:pt x="465" y="330"/>
                    <a:pt x="467" y="328"/>
                    <a:pt x="467" y="322"/>
                  </a:cubicBezTo>
                  <a:cubicBezTo>
                    <a:pt x="467" y="137"/>
                    <a:pt x="467" y="137"/>
                    <a:pt x="467" y="137"/>
                  </a:cubicBezTo>
                  <a:cubicBezTo>
                    <a:pt x="467" y="23"/>
                    <a:pt x="417" y="0"/>
                    <a:pt x="363" y="0"/>
                  </a:cubicBezTo>
                  <a:cubicBezTo>
                    <a:pt x="316" y="0"/>
                    <a:pt x="283" y="18"/>
                    <a:pt x="253" y="54"/>
                  </a:cubicBezTo>
                  <a:cubicBezTo>
                    <a:pt x="235" y="12"/>
                    <a:pt x="201" y="0"/>
                    <a:pt x="165" y="0"/>
                  </a:cubicBezTo>
                  <a:cubicBezTo>
                    <a:pt x="124" y="0"/>
                    <a:pt x="97" y="16"/>
                    <a:pt x="70" y="50"/>
                  </a:cubicBezTo>
                  <a:cubicBezTo>
                    <a:pt x="68" y="50"/>
                    <a:pt x="68" y="50"/>
                    <a:pt x="68" y="50"/>
                  </a:cubicBezTo>
                  <a:cubicBezTo>
                    <a:pt x="68" y="18"/>
                    <a:pt x="68" y="18"/>
                    <a:pt x="68" y="18"/>
                  </a:cubicBezTo>
                  <a:cubicBezTo>
                    <a:pt x="68" y="12"/>
                    <a:pt x="65" y="10"/>
                    <a:pt x="60" y="10"/>
                  </a:cubicBezTo>
                  <a:cubicBezTo>
                    <a:pt x="8" y="10"/>
                    <a:pt x="8" y="10"/>
                    <a:pt x="8" y="10"/>
                  </a:cubicBezTo>
                  <a:cubicBezTo>
                    <a:pt x="2" y="10"/>
                    <a:pt x="0" y="12"/>
                    <a:pt x="0" y="18"/>
                  </a:cubicBezTo>
                  <a:lnTo>
                    <a:pt x="0" y="322"/>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grpSp>
    </p:spTree>
    <p:extLst>
      <p:ext uri="{BB962C8B-B14F-4D97-AF65-F5344CB8AC3E}">
        <p14:creationId xmlns:p14="http://schemas.microsoft.com/office/powerpoint/2010/main" val="1830333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522000" y="1004344"/>
            <a:ext cx="8100000" cy="533400"/>
          </a:xfrm>
          <a:prstGeom prst="rect">
            <a:avLst/>
          </a:prstGeom>
        </p:spPr>
        <p:txBody>
          <a:bodyPr vert="horz" lIns="0" tIns="0" rIns="0" bIns="0" rtlCol="0" anchor="ctr">
            <a:noAutofit/>
          </a:bodyPr>
          <a:lstStyle/>
          <a:p>
            <a:r>
              <a:rPr lang="nl-NL" dirty="0"/>
              <a:t>Klik om de stijl te bewerken</a:t>
            </a:r>
          </a:p>
        </p:txBody>
      </p:sp>
      <p:sp>
        <p:nvSpPr>
          <p:cNvPr id="3" name="Tijdelijke aanduiding voor tekst 2"/>
          <p:cNvSpPr>
            <a:spLocks noGrp="1"/>
          </p:cNvSpPr>
          <p:nvPr>
            <p:ph type="body" idx="1"/>
          </p:nvPr>
        </p:nvSpPr>
        <p:spPr>
          <a:xfrm>
            <a:off x="522000" y="1814635"/>
            <a:ext cx="8100000" cy="4125365"/>
          </a:xfrm>
          <a:prstGeom prst="rect">
            <a:avLst/>
          </a:prstGeom>
        </p:spPr>
        <p:txBody>
          <a:bodyPr vert="horz" lIns="0" tIns="0" rIns="0" bIns="0" rtlCol="0">
            <a:noAutofit/>
          </a:body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p:cNvSpPr>
            <a:spLocks noGrp="1"/>
          </p:cNvSpPr>
          <p:nvPr>
            <p:ph type="dt" sz="half" idx="2"/>
          </p:nvPr>
        </p:nvSpPr>
        <p:spPr>
          <a:xfrm>
            <a:off x="1494000" y="6414409"/>
            <a:ext cx="1080000" cy="152400"/>
          </a:xfrm>
          <a:prstGeom prst="rect">
            <a:avLst/>
          </a:prstGeom>
        </p:spPr>
        <p:txBody>
          <a:bodyPr vert="horz" lIns="0" tIns="0" rIns="0" bIns="0" rtlCol="0" anchor="ctr"/>
          <a:lstStyle>
            <a:lvl1pPr algn="l">
              <a:lnSpc>
                <a:spcPts val="1200"/>
              </a:lnSpc>
              <a:defRPr sz="1000">
                <a:solidFill>
                  <a:schemeClr val="accent1"/>
                </a:solidFill>
              </a:defRPr>
            </a:lvl1pPr>
          </a:lstStyle>
          <a:p>
            <a:r>
              <a:rPr lang="nl-NL"/>
              <a:t>&lt;datum&gt;</a:t>
            </a:r>
            <a:endParaRPr lang="nl-NL" dirty="0"/>
          </a:p>
        </p:txBody>
      </p:sp>
      <p:sp>
        <p:nvSpPr>
          <p:cNvPr id="5" name="Tijdelijke aanduiding voor voettekst 4"/>
          <p:cNvSpPr>
            <a:spLocks noGrp="1"/>
          </p:cNvSpPr>
          <p:nvPr>
            <p:ph type="ftr" sz="quarter" idx="3"/>
          </p:nvPr>
        </p:nvSpPr>
        <p:spPr>
          <a:xfrm>
            <a:off x="2790000" y="6414409"/>
            <a:ext cx="3960000" cy="152400"/>
          </a:xfrm>
          <a:prstGeom prst="rect">
            <a:avLst/>
          </a:prstGeom>
        </p:spPr>
        <p:txBody>
          <a:bodyPr vert="horz" lIns="0" tIns="0" rIns="0" bIns="0" rtlCol="0" anchor="ctr"/>
          <a:lstStyle>
            <a:lvl1pPr algn="l">
              <a:lnSpc>
                <a:spcPts val="1200"/>
              </a:lnSpc>
              <a:defRPr sz="1000">
                <a:solidFill>
                  <a:schemeClr val="accent1"/>
                </a:solidFill>
              </a:defRPr>
            </a:lvl1pPr>
          </a:lstStyle>
          <a:p>
            <a:r>
              <a:rPr lang="nl-NL"/>
              <a:t>&lt;Titel van de presentatie&gt;</a:t>
            </a:r>
            <a:endParaRPr lang="nl-NL" dirty="0"/>
          </a:p>
        </p:txBody>
      </p:sp>
      <p:sp>
        <p:nvSpPr>
          <p:cNvPr id="6" name="Tijdelijke aanduiding voor dianummer 5"/>
          <p:cNvSpPr>
            <a:spLocks noGrp="1"/>
          </p:cNvSpPr>
          <p:nvPr>
            <p:ph type="sldNum" sz="quarter" idx="4"/>
          </p:nvPr>
        </p:nvSpPr>
        <p:spPr>
          <a:xfrm>
            <a:off x="522000" y="6414409"/>
            <a:ext cx="810000" cy="152400"/>
          </a:xfrm>
          <a:prstGeom prst="rect">
            <a:avLst/>
          </a:prstGeom>
        </p:spPr>
        <p:txBody>
          <a:bodyPr vert="horz" lIns="0" tIns="0" rIns="0" bIns="0" rtlCol="0" anchor="ctr"/>
          <a:lstStyle>
            <a:lvl1pPr algn="l">
              <a:lnSpc>
                <a:spcPts val="1200"/>
              </a:lnSpc>
              <a:defRPr sz="1000">
                <a:solidFill>
                  <a:schemeClr val="accent1"/>
                </a:solidFill>
              </a:defRPr>
            </a:lvl1pPr>
          </a:lstStyle>
          <a:p>
            <a:r>
              <a:rPr lang="nl-NL"/>
              <a:t>Pagina </a:t>
            </a:r>
            <a:fld id="{7FC9B413-936F-403B-BC98-20250EBFF374}" type="slidenum">
              <a:rPr lang="nl-NL" smtClean="0"/>
              <a:pPr/>
              <a:t>‹nr.›</a:t>
            </a:fld>
            <a:endParaRPr lang="nl-NL" dirty="0"/>
          </a:p>
        </p:txBody>
      </p:sp>
      <p:sp>
        <p:nvSpPr>
          <p:cNvPr id="7" name="Rechthoek 6"/>
          <p:cNvSpPr/>
          <p:nvPr/>
        </p:nvSpPr>
        <p:spPr>
          <a:xfrm>
            <a:off x="522000" y="594000"/>
            <a:ext cx="8100000" cy="5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8" name="Rechthoek 17"/>
          <p:cNvSpPr/>
          <p:nvPr/>
        </p:nvSpPr>
        <p:spPr>
          <a:xfrm>
            <a:off x="522000" y="6264000"/>
            <a:ext cx="8100000" cy="10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19" name="Afbeelding 18"/>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7200000" y="6415200"/>
            <a:ext cx="1104790" cy="136800"/>
          </a:xfrm>
          <a:prstGeom prst="rect">
            <a:avLst/>
          </a:prstGeom>
        </p:spPr>
      </p:pic>
    </p:spTree>
    <p:extLst>
      <p:ext uri="{BB962C8B-B14F-4D97-AF65-F5344CB8AC3E}">
        <p14:creationId xmlns:p14="http://schemas.microsoft.com/office/powerpoint/2010/main" val="781012690"/>
      </p:ext>
    </p:extLst>
  </p:cSld>
  <p:clrMap bg1="lt1" tx1="dk1" bg2="lt2" tx2="dk2" accent1="accent1" accent2="accent2" accent3="accent3" accent4="accent4" accent5="accent5" accent6="accent6" hlink="hlink" folHlink="folHlink"/>
  <p:sldLayoutIdLst>
    <p:sldLayoutId id="2147483649" r:id="rId1"/>
    <p:sldLayoutId id="2147483666" r:id="rId2"/>
    <p:sldLayoutId id="2147483650" r:id="rId3"/>
    <p:sldLayoutId id="2147483660" r:id="rId4"/>
    <p:sldLayoutId id="2147483652" r:id="rId5"/>
    <p:sldLayoutId id="2147483661" r:id="rId6"/>
    <p:sldLayoutId id="2147483662" r:id="rId7"/>
    <p:sldLayoutId id="2147483663" r:id="rId8"/>
    <p:sldLayoutId id="2147483664" r:id="rId9"/>
    <p:sldLayoutId id="2147483665" r:id="rId10"/>
  </p:sldLayoutIdLst>
  <p:hf sldNum="0" hdr="0" ftr="0" dt="0"/>
  <p:txStyles>
    <p:titleStyle>
      <a:lvl1pPr algn="l" defTabSz="914400" rtl="0" eaLnBrk="1" latinLnBrk="0" hangingPunct="1">
        <a:lnSpc>
          <a:spcPts val="4200"/>
        </a:lnSpc>
        <a:spcBef>
          <a:spcPct val="0"/>
        </a:spcBef>
        <a:buNone/>
        <a:defRPr sz="4000" b="1" kern="1200">
          <a:solidFill>
            <a:schemeClr val="tx2"/>
          </a:solidFill>
          <a:latin typeface="+mj-lt"/>
          <a:ea typeface="+mj-ea"/>
          <a:cs typeface="+mj-cs"/>
        </a:defRPr>
      </a:lvl1pPr>
    </p:titleStyle>
    <p:bodyStyle>
      <a:lvl1pPr marL="322263" indent="-322263" algn="l" defTabSz="914400" rtl="0" eaLnBrk="1" latinLnBrk="0" hangingPunct="1">
        <a:lnSpc>
          <a:spcPts val="2500"/>
        </a:lnSpc>
        <a:spcBef>
          <a:spcPts val="0"/>
        </a:spcBef>
        <a:buClr>
          <a:schemeClr val="tx2"/>
        </a:buClr>
        <a:buFont typeface="Arial" pitchFamily="34" charset="0"/>
        <a:buChar char="•"/>
        <a:defRPr sz="2000" kern="1200">
          <a:solidFill>
            <a:schemeClr val="tx1"/>
          </a:solidFill>
          <a:latin typeface="+mn-lt"/>
          <a:ea typeface="+mn-ea"/>
          <a:cs typeface="+mn-cs"/>
        </a:defRPr>
      </a:lvl1pPr>
      <a:lvl2pPr marL="647700" indent="-325438" algn="l" defTabSz="914400" rtl="0" eaLnBrk="1" latinLnBrk="0" hangingPunct="1">
        <a:lnSpc>
          <a:spcPts val="2500"/>
        </a:lnSpc>
        <a:spcBef>
          <a:spcPts val="0"/>
        </a:spcBef>
        <a:buFont typeface="Arial" pitchFamily="34" charset="0"/>
        <a:buChar char="•"/>
        <a:defRPr sz="2000" kern="1200">
          <a:solidFill>
            <a:schemeClr val="tx1"/>
          </a:solidFill>
          <a:latin typeface="+mn-lt"/>
          <a:ea typeface="+mn-ea"/>
          <a:cs typeface="+mn-cs"/>
        </a:defRPr>
      </a:lvl2pPr>
      <a:lvl3pPr marL="969963" indent="-323850" algn="l" defTabSz="914400" rtl="0" eaLnBrk="1" latinLnBrk="0" hangingPunct="1">
        <a:lnSpc>
          <a:spcPts val="2500"/>
        </a:lnSpc>
        <a:spcBef>
          <a:spcPts val="0"/>
        </a:spcBef>
        <a:buClr>
          <a:schemeClr val="tx2"/>
        </a:buClr>
        <a:buFont typeface="Arial" pitchFamily="34" charset="0"/>
        <a:buChar char="•"/>
        <a:defRPr sz="2000" kern="1200">
          <a:solidFill>
            <a:schemeClr val="tx1"/>
          </a:solidFill>
          <a:latin typeface="+mn-lt"/>
          <a:ea typeface="+mn-ea"/>
          <a:cs typeface="+mn-cs"/>
        </a:defRPr>
      </a:lvl3pPr>
      <a:lvl4pPr marL="1293813" indent="-322263" algn="l" defTabSz="914400" rtl="0" eaLnBrk="1" latinLnBrk="0" hangingPunct="1">
        <a:lnSpc>
          <a:spcPts val="2500"/>
        </a:lnSpc>
        <a:spcBef>
          <a:spcPts val="0"/>
        </a:spcBef>
        <a:buFont typeface="Arial" pitchFamily="34" charset="0"/>
        <a:buChar char="•"/>
        <a:defRPr sz="2000" kern="1200">
          <a:solidFill>
            <a:schemeClr val="tx1"/>
          </a:solidFill>
          <a:latin typeface="+mn-lt"/>
          <a:ea typeface="+mn-ea"/>
          <a:cs typeface="+mn-cs"/>
        </a:defRPr>
      </a:lvl4pPr>
      <a:lvl5pPr marL="1619250" indent="-323850" algn="l" defTabSz="914400" rtl="0" eaLnBrk="1" latinLnBrk="0" hangingPunct="1">
        <a:lnSpc>
          <a:spcPts val="2500"/>
        </a:lnSpc>
        <a:spcBef>
          <a:spcPts val="0"/>
        </a:spcBef>
        <a:buClr>
          <a:schemeClr val="tx2"/>
        </a:buClr>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hyperlink" Target="mailto:feike.loots@radboudumc.nl"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hyperlink" Target="http://sepsistrust.org/wp-content/uploads/2016/07/GP-toolkit-2016-FINAL-2.pdf"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46000" y="548680"/>
            <a:ext cx="7452000" cy="2088232"/>
          </a:xfrm>
        </p:spPr>
        <p:txBody>
          <a:bodyPr/>
          <a:lstStyle/>
          <a:p>
            <a:pPr algn="ctr"/>
            <a:br>
              <a:rPr lang="nl-NL" dirty="0"/>
            </a:br>
            <a:r>
              <a:rPr lang="nl-NL" dirty="0" err="1"/>
              <a:t>Triage</a:t>
            </a:r>
            <a:r>
              <a:rPr lang="nl-NL" dirty="0"/>
              <a:t> van sepsis op de HAP: </a:t>
            </a:r>
            <a:r>
              <a:rPr lang="nl-NL" sz="3200" dirty="0"/>
              <a:t>handvatten bij het herkennen van een levensbedreigende infectie</a:t>
            </a:r>
            <a:endParaRPr lang="nl-NL" dirty="0"/>
          </a:p>
        </p:txBody>
      </p:sp>
      <p:sp>
        <p:nvSpPr>
          <p:cNvPr id="4" name="Tijdelijke aanduiding voor tekst 3"/>
          <p:cNvSpPr>
            <a:spLocks noGrp="1"/>
          </p:cNvSpPr>
          <p:nvPr>
            <p:ph type="body" sz="quarter" idx="10"/>
          </p:nvPr>
        </p:nvSpPr>
        <p:spPr>
          <a:xfrm>
            <a:off x="899592" y="3717032"/>
            <a:ext cx="7470416" cy="936104"/>
          </a:xfrm>
        </p:spPr>
        <p:txBody>
          <a:bodyPr/>
          <a:lstStyle/>
          <a:p>
            <a:r>
              <a:rPr lang="nl-NL" sz="2400" dirty="0"/>
              <a:t>Feike Loots, </a:t>
            </a:r>
            <a:r>
              <a:rPr lang="nl-NL" sz="2400" dirty="0" err="1"/>
              <a:t>SEH-arts</a:t>
            </a:r>
            <a:r>
              <a:rPr lang="nl-NL" sz="2400" dirty="0"/>
              <a:t> </a:t>
            </a:r>
            <a:r>
              <a:rPr lang="nl-NL" sz="2400" dirty="0" err="1"/>
              <a:t>n.p</a:t>
            </a:r>
            <a:r>
              <a:rPr lang="nl-NL" sz="2400" dirty="0"/>
              <a:t>., onderzoeker</a:t>
            </a:r>
          </a:p>
          <a:p>
            <a:r>
              <a:rPr lang="en-US" sz="2400" dirty="0" err="1"/>
              <a:t>Radboud</a:t>
            </a:r>
            <a:r>
              <a:rPr lang="en-US" sz="2400" dirty="0"/>
              <a:t> Institute for Health Sciences</a:t>
            </a:r>
            <a:endParaRPr lang="nl-NL" sz="2400" dirty="0"/>
          </a:p>
          <a:p>
            <a:r>
              <a:rPr lang="en-US" sz="2400" dirty="0"/>
              <a:t>Scientific Center for Quality of Healthcare (IQ healthcare)</a:t>
            </a:r>
            <a:endParaRPr lang="nl-NL" sz="2400" dirty="0"/>
          </a:p>
          <a:p>
            <a:pPr algn="ctr"/>
            <a:endParaRPr lang="nl-NL"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Aanwezigheid symptomen</a:t>
            </a:r>
          </a:p>
        </p:txBody>
      </p:sp>
      <p:graphicFrame>
        <p:nvGraphicFramePr>
          <p:cNvPr id="5" name="Tijdelijke aanduiding voor afbeelding 4"/>
          <p:cNvGraphicFramePr>
            <a:graphicFrameLocks noGrp="1"/>
          </p:cNvGraphicFramePr>
          <p:nvPr>
            <p:ph type="pic" sz="quarter" idx="15"/>
          </p:nvPr>
        </p:nvGraphicFramePr>
        <p:xfrm>
          <a:off x="539552" y="1988840"/>
          <a:ext cx="8099426" cy="2966720"/>
        </p:xfrm>
        <a:graphic>
          <a:graphicData uri="http://schemas.openxmlformats.org/drawingml/2006/table">
            <a:tbl>
              <a:tblPr firstRow="1" bandRow="1">
                <a:tableStyleId>{5C22544A-7EE6-4342-B048-85BDC9FD1C3A}</a:tableStyleId>
              </a:tblPr>
              <a:tblGrid>
                <a:gridCol w="4049713">
                  <a:extLst>
                    <a:ext uri="{9D8B030D-6E8A-4147-A177-3AD203B41FA5}">
                      <a16:colId xmlns:a16="http://schemas.microsoft.com/office/drawing/2014/main" val="20000"/>
                    </a:ext>
                  </a:extLst>
                </a:gridCol>
                <a:gridCol w="4049713">
                  <a:extLst>
                    <a:ext uri="{9D8B030D-6E8A-4147-A177-3AD203B41FA5}">
                      <a16:colId xmlns:a16="http://schemas.microsoft.com/office/drawing/2014/main" val="20001"/>
                    </a:ext>
                  </a:extLst>
                </a:gridCol>
              </a:tblGrid>
              <a:tr h="370840">
                <a:tc>
                  <a:txBody>
                    <a:bodyPr/>
                    <a:lstStyle/>
                    <a:p>
                      <a:r>
                        <a:rPr lang="nl-NL" dirty="0"/>
                        <a:t>Symptoom</a:t>
                      </a:r>
                    </a:p>
                  </a:txBody>
                  <a:tcPr/>
                </a:tc>
                <a:tc>
                  <a:txBody>
                    <a:bodyPr/>
                    <a:lstStyle/>
                    <a:p>
                      <a:r>
                        <a:rPr lang="nl-NL" dirty="0"/>
                        <a:t>%</a:t>
                      </a:r>
                    </a:p>
                  </a:txBody>
                  <a:tcPr/>
                </a:tc>
                <a:extLst>
                  <a:ext uri="{0D108BD9-81ED-4DB2-BD59-A6C34878D82A}">
                    <a16:rowId xmlns:a16="http://schemas.microsoft.com/office/drawing/2014/main" val="10000"/>
                  </a:ext>
                </a:extLst>
              </a:tr>
              <a:tr h="370840">
                <a:tc>
                  <a:txBody>
                    <a:bodyPr/>
                    <a:lstStyle/>
                    <a:p>
                      <a:r>
                        <a:rPr lang="nl-NL" dirty="0"/>
                        <a:t>Kortademig of snelle ademhaling</a:t>
                      </a:r>
                    </a:p>
                  </a:txBody>
                  <a:tcPr/>
                </a:tc>
                <a:tc>
                  <a:txBody>
                    <a:bodyPr/>
                    <a:lstStyle/>
                    <a:p>
                      <a:r>
                        <a:rPr lang="nl-NL" dirty="0"/>
                        <a:t>51</a:t>
                      </a:r>
                      <a:r>
                        <a:rPr lang="nl-NL" baseline="0" dirty="0"/>
                        <a:t> %</a:t>
                      </a:r>
                      <a:endParaRPr lang="nl-NL" dirty="0"/>
                    </a:p>
                  </a:txBody>
                  <a:tcPr/>
                </a:tc>
                <a:extLst>
                  <a:ext uri="{0D108BD9-81ED-4DB2-BD59-A6C34878D82A}">
                    <a16:rowId xmlns:a16="http://schemas.microsoft.com/office/drawing/2014/main" val="10001"/>
                  </a:ext>
                </a:extLst>
              </a:tr>
              <a:tr h="370840">
                <a:tc>
                  <a:txBody>
                    <a:bodyPr/>
                    <a:lstStyle/>
                    <a:p>
                      <a:r>
                        <a:rPr lang="nl-NL" dirty="0"/>
                        <a:t>Koorts*</a:t>
                      </a:r>
                    </a:p>
                  </a:txBody>
                  <a:tcPr/>
                </a:tc>
                <a:tc>
                  <a:txBody>
                    <a:bodyPr/>
                    <a:lstStyle/>
                    <a:p>
                      <a:r>
                        <a:rPr lang="nl-NL" dirty="0"/>
                        <a:t>30 %</a:t>
                      </a:r>
                    </a:p>
                  </a:txBody>
                  <a:tcPr/>
                </a:tc>
                <a:extLst>
                  <a:ext uri="{0D108BD9-81ED-4DB2-BD59-A6C34878D82A}">
                    <a16:rowId xmlns:a16="http://schemas.microsoft.com/office/drawing/2014/main" val="10002"/>
                  </a:ext>
                </a:extLst>
              </a:tr>
              <a:tr h="370840">
                <a:tc>
                  <a:txBody>
                    <a:bodyPr/>
                    <a:lstStyle/>
                    <a:p>
                      <a:r>
                        <a:rPr lang="nl-NL" dirty="0"/>
                        <a:t>Acute toename klachten</a:t>
                      </a:r>
                    </a:p>
                  </a:txBody>
                  <a:tcPr/>
                </a:tc>
                <a:tc>
                  <a:txBody>
                    <a:bodyPr/>
                    <a:lstStyle/>
                    <a:p>
                      <a:r>
                        <a:rPr lang="nl-NL" dirty="0"/>
                        <a:t>23 %</a:t>
                      </a:r>
                    </a:p>
                  </a:txBody>
                  <a:tcPr/>
                </a:tc>
                <a:extLst>
                  <a:ext uri="{0D108BD9-81ED-4DB2-BD59-A6C34878D82A}">
                    <a16:rowId xmlns:a16="http://schemas.microsoft.com/office/drawing/2014/main" val="10003"/>
                  </a:ext>
                </a:extLst>
              </a:tr>
              <a:tr h="370840">
                <a:tc>
                  <a:txBody>
                    <a:bodyPr/>
                    <a:lstStyle/>
                    <a:p>
                      <a:r>
                        <a:rPr lang="nl-NL" dirty="0"/>
                        <a:t>Verwardheid</a:t>
                      </a:r>
                    </a:p>
                  </a:txBody>
                  <a:tcPr/>
                </a:tc>
                <a:tc>
                  <a:txBody>
                    <a:bodyPr/>
                    <a:lstStyle/>
                    <a:p>
                      <a:r>
                        <a:rPr lang="nl-NL" dirty="0"/>
                        <a:t>22 %</a:t>
                      </a:r>
                    </a:p>
                  </a:txBody>
                  <a:tcPr/>
                </a:tc>
                <a:extLst>
                  <a:ext uri="{0D108BD9-81ED-4DB2-BD59-A6C34878D82A}">
                    <a16:rowId xmlns:a16="http://schemas.microsoft.com/office/drawing/2014/main" val="10004"/>
                  </a:ext>
                </a:extLst>
              </a:tr>
              <a:tr h="370840">
                <a:tc>
                  <a:txBody>
                    <a:bodyPr/>
                    <a:lstStyle/>
                    <a:p>
                      <a:r>
                        <a:rPr lang="nl-NL" dirty="0" err="1"/>
                        <a:t>ABCD-instabiel</a:t>
                      </a:r>
                      <a:endParaRPr lang="nl-NL" dirty="0"/>
                    </a:p>
                  </a:txBody>
                  <a:tcPr/>
                </a:tc>
                <a:tc>
                  <a:txBody>
                    <a:bodyPr/>
                    <a:lstStyle/>
                    <a:p>
                      <a:r>
                        <a:rPr lang="nl-NL" dirty="0"/>
                        <a:t>17 %</a:t>
                      </a:r>
                    </a:p>
                  </a:txBody>
                  <a:tcPr/>
                </a:tc>
                <a:extLst>
                  <a:ext uri="{0D108BD9-81ED-4DB2-BD59-A6C34878D82A}">
                    <a16:rowId xmlns:a16="http://schemas.microsoft.com/office/drawing/2014/main" val="10005"/>
                  </a:ext>
                </a:extLst>
              </a:tr>
              <a:tr h="370840">
                <a:tc>
                  <a:txBody>
                    <a:bodyPr/>
                    <a:lstStyle/>
                    <a:p>
                      <a:r>
                        <a:rPr lang="nl-NL" dirty="0"/>
                        <a:t>Niet op de benen kunnen staan</a:t>
                      </a:r>
                    </a:p>
                  </a:txBody>
                  <a:tcPr/>
                </a:tc>
                <a:tc>
                  <a:txBody>
                    <a:bodyPr/>
                    <a:lstStyle/>
                    <a:p>
                      <a:r>
                        <a:rPr lang="nl-NL" dirty="0"/>
                        <a:t>13 %</a:t>
                      </a:r>
                    </a:p>
                  </a:txBody>
                  <a:tcPr/>
                </a:tc>
                <a:extLst>
                  <a:ext uri="{0D108BD9-81ED-4DB2-BD59-A6C34878D82A}">
                    <a16:rowId xmlns:a16="http://schemas.microsoft.com/office/drawing/2014/main" val="10006"/>
                  </a:ext>
                </a:extLst>
              </a:tr>
              <a:tr h="370840">
                <a:tc>
                  <a:txBody>
                    <a:bodyPr/>
                    <a:lstStyle/>
                    <a:p>
                      <a:r>
                        <a:rPr lang="nl-NL" dirty="0"/>
                        <a:t>Koude rilling</a:t>
                      </a:r>
                    </a:p>
                  </a:txBody>
                  <a:tcPr/>
                </a:tc>
                <a:tc>
                  <a:txBody>
                    <a:bodyPr/>
                    <a:lstStyle/>
                    <a:p>
                      <a:r>
                        <a:rPr lang="nl-NL" dirty="0"/>
                        <a:t>13 %</a:t>
                      </a:r>
                    </a:p>
                  </a:txBody>
                  <a:tcPr/>
                </a:tc>
                <a:extLst>
                  <a:ext uri="{0D108BD9-81ED-4DB2-BD59-A6C34878D82A}">
                    <a16:rowId xmlns:a16="http://schemas.microsoft.com/office/drawing/2014/main" val="10007"/>
                  </a:ext>
                </a:extLst>
              </a:tr>
            </a:tbl>
          </a:graphicData>
        </a:graphic>
      </p:graphicFrame>
      <p:sp>
        <p:nvSpPr>
          <p:cNvPr id="6" name="Tekstvak 5"/>
          <p:cNvSpPr txBox="1"/>
          <p:nvPr/>
        </p:nvSpPr>
        <p:spPr>
          <a:xfrm>
            <a:off x="539552" y="5157192"/>
            <a:ext cx="7128792" cy="646331"/>
          </a:xfrm>
          <a:prstGeom prst="rect">
            <a:avLst/>
          </a:prstGeom>
          <a:noFill/>
        </p:spPr>
        <p:txBody>
          <a:bodyPr wrap="square" rtlCol="0">
            <a:spAutoFit/>
          </a:bodyPr>
          <a:lstStyle/>
          <a:p>
            <a:r>
              <a:rPr lang="nl-NL" dirty="0"/>
              <a:t>* significant lagere mortaliteit bij aanwezigheid van koorts</a:t>
            </a:r>
          </a:p>
          <a:p>
            <a:endParaRPr lang="nl-N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pPr algn="ctr"/>
            <a:r>
              <a:rPr lang="nl-NL" sz="3600" dirty="0"/>
              <a:t>Herkenning van infectie door de huisarts</a:t>
            </a:r>
          </a:p>
        </p:txBody>
      </p:sp>
      <p:graphicFrame>
        <p:nvGraphicFramePr>
          <p:cNvPr id="5" name="Grafiek 4"/>
          <p:cNvGraphicFramePr/>
          <p:nvPr/>
        </p:nvGraphicFramePr>
        <p:xfrm>
          <a:off x="323528" y="1412776"/>
          <a:ext cx="8208912" cy="4824536"/>
        </p:xfrm>
        <a:graphic>
          <a:graphicData uri="http://schemas.openxmlformats.org/drawingml/2006/chart">
            <c:chart xmlns:c="http://schemas.openxmlformats.org/drawingml/2006/chart" xmlns:r="http://schemas.openxmlformats.org/officeDocument/2006/relationships" r:id="rId2"/>
          </a:graphicData>
        </a:graphic>
      </p:graphicFrame>
      <p:sp>
        <p:nvSpPr>
          <p:cNvPr id="8" name="Tekstvak 7"/>
          <p:cNvSpPr txBox="1"/>
          <p:nvPr/>
        </p:nvSpPr>
        <p:spPr>
          <a:xfrm>
            <a:off x="720080" y="1484784"/>
            <a:ext cx="539552" cy="369332"/>
          </a:xfrm>
          <a:prstGeom prst="rect">
            <a:avLst/>
          </a:prstGeom>
          <a:noFill/>
        </p:spPr>
        <p:txBody>
          <a:bodyPr wrap="square" rtlCol="0">
            <a:spAutoFit/>
          </a:bodyPr>
          <a:lstStyle/>
          <a:p>
            <a:r>
              <a:rPr lang="nl-NL" dirty="0"/>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a:t>Kans op overlijden is groter als infectie niet herkend wordt</a:t>
            </a:r>
          </a:p>
        </p:txBody>
      </p:sp>
      <p:sp>
        <p:nvSpPr>
          <p:cNvPr id="4" name="Tijdelijke aanduiding voor tekst 3"/>
          <p:cNvSpPr>
            <a:spLocks noGrp="1"/>
          </p:cNvSpPr>
          <p:nvPr>
            <p:ph type="body" sz="quarter" idx="10"/>
          </p:nvPr>
        </p:nvSpPr>
        <p:spPr>
          <a:xfrm>
            <a:off x="846000" y="2420888"/>
            <a:ext cx="7254392" cy="2664296"/>
          </a:xfrm>
        </p:spPr>
        <p:txBody>
          <a:bodyPr/>
          <a:lstStyle/>
          <a:p>
            <a:endParaRPr lang="nl-NL" sz="2400" dirty="0">
              <a:solidFill>
                <a:schemeClr val="tx2">
                  <a:lumMod val="50000"/>
                </a:schemeClr>
              </a:solidFill>
            </a:endParaRPr>
          </a:p>
          <a:p>
            <a:r>
              <a:rPr lang="nl-NL" dirty="0">
                <a:solidFill>
                  <a:schemeClr val="tx1"/>
                </a:solidFill>
              </a:rPr>
              <a:t>- Mortaliteit in patiënten waar infectie niet herkend wordt 2-3x hoger</a:t>
            </a:r>
          </a:p>
          <a:p>
            <a:endParaRPr lang="nl-NL" dirty="0">
              <a:solidFill>
                <a:schemeClr val="tx1"/>
              </a:solidFill>
            </a:endParaRPr>
          </a:p>
          <a:p>
            <a:r>
              <a:rPr lang="nl-NL" dirty="0">
                <a:solidFill>
                  <a:schemeClr val="tx1"/>
                </a:solidFill>
              </a:rPr>
              <a:t>- Deels te verklaren door hogere leeftijd </a:t>
            </a:r>
            <a:r>
              <a:rPr lang="nl-NL" dirty="0" err="1">
                <a:solidFill>
                  <a:schemeClr val="tx1"/>
                </a:solidFill>
              </a:rPr>
              <a:t>ingroep</a:t>
            </a:r>
            <a:r>
              <a:rPr lang="nl-NL" dirty="0">
                <a:solidFill>
                  <a:schemeClr val="tx1"/>
                </a:solidFill>
              </a:rPr>
              <a:t> waar infectie niet herkend wordt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nl-NL" dirty="0"/>
              <a:t>Herkenning van sepsis</a:t>
            </a:r>
          </a:p>
        </p:txBody>
      </p:sp>
      <p:sp>
        <p:nvSpPr>
          <p:cNvPr id="6" name="Tijdelijke aanduiding voor tekst 5"/>
          <p:cNvSpPr>
            <a:spLocks noGrp="1"/>
          </p:cNvSpPr>
          <p:nvPr>
            <p:ph type="body" sz="quarter" idx="14"/>
          </p:nvPr>
        </p:nvSpPr>
        <p:spPr>
          <a:xfrm>
            <a:off x="522288" y="1652400"/>
            <a:ext cx="8082160" cy="4125600"/>
          </a:xfrm>
        </p:spPr>
        <p:txBody>
          <a:bodyPr/>
          <a:lstStyle/>
          <a:p>
            <a:endParaRPr lang="nl-NL" dirty="0"/>
          </a:p>
          <a:p>
            <a:endParaRPr lang="nl-NL" dirty="0"/>
          </a:p>
          <a:p>
            <a:r>
              <a:rPr lang="nl-NL" dirty="0"/>
              <a:t>Risico op sepsis</a:t>
            </a:r>
          </a:p>
          <a:p>
            <a:endParaRPr lang="nl-NL" dirty="0"/>
          </a:p>
          <a:p>
            <a:endParaRPr lang="nl-NL" dirty="0"/>
          </a:p>
          <a:p>
            <a:r>
              <a:rPr lang="nl-NL" dirty="0"/>
              <a:t>Tekenen van (algehele) infectie</a:t>
            </a:r>
          </a:p>
          <a:p>
            <a:endParaRPr lang="nl-NL" dirty="0"/>
          </a:p>
          <a:p>
            <a:endParaRPr lang="nl-NL" dirty="0"/>
          </a:p>
          <a:p>
            <a:r>
              <a:rPr lang="nl-NL" dirty="0"/>
              <a:t>Tekenen van </a:t>
            </a:r>
            <a:r>
              <a:rPr lang="nl-NL" dirty="0" err="1"/>
              <a:t>orgaanfalen</a:t>
            </a:r>
            <a:r>
              <a:rPr lang="nl-NL" dirty="0"/>
              <a:t> of shock</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Verhoogd risico op sepsis</a:t>
            </a:r>
          </a:p>
        </p:txBody>
      </p:sp>
      <p:sp>
        <p:nvSpPr>
          <p:cNvPr id="3" name="Tijdelijke aanduiding voor inhoud 2"/>
          <p:cNvSpPr>
            <a:spLocks noGrp="1"/>
          </p:cNvSpPr>
          <p:nvPr>
            <p:ph idx="1"/>
          </p:nvPr>
        </p:nvSpPr>
        <p:spPr>
          <a:xfrm>
            <a:off x="539552" y="1700808"/>
            <a:ext cx="8100000" cy="4125365"/>
          </a:xfrm>
        </p:spPr>
        <p:txBody>
          <a:bodyPr/>
          <a:lstStyle/>
          <a:p>
            <a:pPr>
              <a:buNone/>
            </a:pPr>
            <a:r>
              <a:rPr lang="nl-NL" b="1" u="sng" dirty="0"/>
              <a:t>Verminderde afweer        </a:t>
            </a:r>
          </a:p>
          <a:p>
            <a:pPr>
              <a:buNone/>
            </a:pPr>
            <a:r>
              <a:rPr lang="nl-NL" b="1" dirty="0"/>
              <a:t>                   </a:t>
            </a:r>
            <a:endParaRPr lang="nl-NL" dirty="0"/>
          </a:p>
          <a:p>
            <a:pPr>
              <a:lnSpc>
                <a:spcPct val="150000"/>
              </a:lnSpc>
            </a:pPr>
            <a:r>
              <a:rPr lang="nl-NL" dirty="0"/>
              <a:t>Chemotherapie </a:t>
            </a:r>
          </a:p>
          <a:p>
            <a:pPr>
              <a:lnSpc>
                <a:spcPct val="150000"/>
              </a:lnSpc>
            </a:pPr>
            <a:r>
              <a:rPr lang="nl-NL" dirty="0"/>
              <a:t>Afweeronderdrukkende medicatie (bv bij reuma of ziekte van </a:t>
            </a:r>
            <a:r>
              <a:rPr lang="nl-NL" dirty="0" err="1"/>
              <a:t>Crohn</a:t>
            </a:r>
            <a:r>
              <a:rPr lang="nl-NL" dirty="0"/>
              <a:t>) </a:t>
            </a:r>
          </a:p>
          <a:p>
            <a:pPr>
              <a:lnSpc>
                <a:spcPct val="150000"/>
              </a:lnSpc>
            </a:pPr>
            <a:r>
              <a:rPr lang="nl-NL" dirty="0" err="1"/>
              <a:t>Asplenie</a:t>
            </a:r>
            <a:r>
              <a:rPr lang="nl-NL" dirty="0"/>
              <a:t> (geen milt) </a:t>
            </a:r>
          </a:p>
          <a:p>
            <a:pPr>
              <a:lnSpc>
                <a:spcPct val="150000"/>
              </a:lnSpc>
            </a:pPr>
            <a:r>
              <a:rPr lang="nl-NL" dirty="0"/>
              <a:t>Recente operatie </a:t>
            </a:r>
          </a:p>
          <a:p>
            <a:pPr>
              <a:lnSpc>
                <a:spcPct val="150000"/>
              </a:lnSpc>
            </a:pPr>
            <a:r>
              <a:rPr lang="nl-NL" dirty="0" err="1"/>
              <a:t>Catheter</a:t>
            </a:r>
            <a:r>
              <a:rPr lang="nl-NL" dirty="0"/>
              <a:t>, lijn, wond </a:t>
            </a:r>
          </a:p>
          <a:p>
            <a:pPr>
              <a:lnSpc>
                <a:spcPct val="150000"/>
              </a:lnSpc>
            </a:pPr>
            <a:r>
              <a:rPr lang="nl-NL" dirty="0"/>
              <a:t>Diabetes </a:t>
            </a:r>
            <a:r>
              <a:rPr lang="nl-NL" dirty="0" err="1"/>
              <a:t>mellitus</a:t>
            </a:r>
            <a:endParaRPr lang="nl-NL" dirty="0"/>
          </a:p>
          <a:p>
            <a:endParaRPr lang="nl-NL" dirty="0"/>
          </a:p>
          <a:p>
            <a:endParaRPr lang="nl-NL" dirty="0"/>
          </a:p>
          <a:p>
            <a:endParaRPr lang="nl-NL" dirty="0"/>
          </a:p>
          <a:p>
            <a:endParaRPr lang="nl-NL"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Verhoogd risico op sepsis</a:t>
            </a:r>
          </a:p>
        </p:txBody>
      </p:sp>
      <p:sp>
        <p:nvSpPr>
          <p:cNvPr id="3" name="Tijdelijke aanduiding voor inhoud 2"/>
          <p:cNvSpPr>
            <a:spLocks noGrp="1"/>
          </p:cNvSpPr>
          <p:nvPr>
            <p:ph idx="1"/>
          </p:nvPr>
        </p:nvSpPr>
        <p:spPr/>
        <p:txBody>
          <a:bodyPr/>
          <a:lstStyle/>
          <a:p>
            <a:pPr>
              <a:lnSpc>
                <a:spcPct val="150000"/>
              </a:lnSpc>
              <a:buNone/>
            </a:pPr>
            <a:r>
              <a:rPr lang="nl-NL" b="1" u="sng" dirty="0"/>
              <a:t>Verminderde orgaanfunctie</a:t>
            </a:r>
            <a:endParaRPr lang="nl-NL" u="sng" dirty="0"/>
          </a:p>
          <a:p>
            <a:pPr>
              <a:lnSpc>
                <a:spcPct val="150000"/>
              </a:lnSpc>
            </a:pPr>
            <a:r>
              <a:rPr lang="nl-NL" dirty="0"/>
              <a:t>COPD </a:t>
            </a:r>
          </a:p>
          <a:p>
            <a:pPr>
              <a:lnSpc>
                <a:spcPct val="150000"/>
              </a:lnSpc>
            </a:pPr>
            <a:r>
              <a:rPr lang="nl-NL" dirty="0"/>
              <a:t>Hartfalen </a:t>
            </a:r>
          </a:p>
          <a:p>
            <a:pPr>
              <a:lnSpc>
                <a:spcPct val="150000"/>
              </a:lnSpc>
            </a:pPr>
            <a:r>
              <a:rPr lang="nl-NL" dirty="0"/>
              <a:t>Verminderde nierfunctie </a:t>
            </a:r>
          </a:p>
          <a:p>
            <a:pPr>
              <a:lnSpc>
                <a:spcPct val="150000"/>
              </a:lnSpc>
              <a:buNone/>
            </a:pPr>
            <a:r>
              <a:rPr lang="nl-NL" dirty="0"/>
              <a:t> </a:t>
            </a:r>
          </a:p>
          <a:p>
            <a:pPr>
              <a:lnSpc>
                <a:spcPct val="150000"/>
              </a:lnSpc>
              <a:buNone/>
            </a:pPr>
            <a:r>
              <a:rPr lang="nl-NL" b="1" u="sng" dirty="0"/>
              <a:t>Combinatie </a:t>
            </a:r>
            <a:endParaRPr lang="nl-NL" u="sng" dirty="0"/>
          </a:p>
          <a:p>
            <a:pPr>
              <a:lnSpc>
                <a:spcPct val="150000"/>
              </a:lnSpc>
            </a:pPr>
            <a:r>
              <a:rPr lang="nl-NL" dirty="0"/>
              <a:t>Hoge leeftijd (boven de 75 jaar)</a:t>
            </a:r>
          </a:p>
          <a:p>
            <a:pPr>
              <a:lnSpc>
                <a:spcPct val="150000"/>
              </a:lnSpc>
            </a:pPr>
            <a:r>
              <a:rPr lang="nl-NL" dirty="0" err="1"/>
              <a:t>Multi-morbiditeit</a:t>
            </a:r>
            <a:r>
              <a:rPr lang="nl-NL" dirty="0"/>
              <a:t> (meerdere chronische aandoeningen)</a:t>
            </a:r>
          </a:p>
          <a:p>
            <a:pPr>
              <a:lnSpc>
                <a:spcPct val="150000"/>
              </a:lnSpc>
            </a:pPr>
            <a:r>
              <a:rPr lang="nl-NL" dirty="0"/>
              <a:t>Alcohol misbruik </a:t>
            </a:r>
          </a:p>
          <a:p>
            <a:pPr>
              <a:buNone/>
            </a:pPr>
            <a:endParaRPr lang="nl-NL" dirty="0"/>
          </a:p>
          <a:p>
            <a:pPr>
              <a:buNone/>
            </a:pPr>
            <a:endParaRPr lang="nl-NL"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Tekenen van (algehele) infectie</a:t>
            </a:r>
          </a:p>
        </p:txBody>
      </p:sp>
      <p:sp>
        <p:nvSpPr>
          <p:cNvPr id="3" name="Tijdelijke aanduiding voor inhoud 2"/>
          <p:cNvSpPr>
            <a:spLocks noGrp="1"/>
          </p:cNvSpPr>
          <p:nvPr>
            <p:ph idx="1"/>
          </p:nvPr>
        </p:nvSpPr>
        <p:spPr/>
        <p:txBody>
          <a:bodyPr/>
          <a:lstStyle/>
          <a:p>
            <a:r>
              <a:rPr lang="nl-NL" dirty="0"/>
              <a:t>Koorts</a:t>
            </a:r>
          </a:p>
          <a:p>
            <a:endParaRPr lang="nl-NL" dirty="0"/>
          </a:p>
          <a:p>
            <a:r>
              <a:rPr lang="nl-NL" dirty="0"/>
              <a:t>Koude rillingen</a:t>
            </a:r>
          </a:p>
          <a:p>
            <a:endParaRPr lang="nl-NL" dirty="0"/>
          </a:p>
          <a:p>
            <a:r>
              <a:rPr lang="nl-NL" dirty="0"/>
              <a:t>(Hevige) pijn</a:t>
            </a:r>
          </a:p>
          <a:p>
            <a:endParaRPr lang="nl-NL" dirty="0"/>
          </a:p>
          <a:p>
            <a:r>
              <a:rPr lang="nl-NL" dirty="0"/>
              <a:t>Algehele malaise (braken/ diarree)</a:t>
            </a:r>
          </a:p>
          <a:p>
            <a:endParaRPr lang="nl-NL" dirty="0"/>
          </a:p>
          <a:p>
            <a:r>
              <a:rPr lang="nl-NL" dirty="0"/>
              <a:t>Kortademigheid of snelle ademhaling</a:t>
            </a:r>
          </a:p>
          <a:p>
            <a:endParaRPr lang="nl-NL" dirty="0"/>
          </a:p>
          <a:p>
            <a:r>
              <a:rPr lang="nl-NL" dirty="0"/>
              <a:t>Snelle hartslag</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Tekenen van </a:t>
            </a:r>
            <a:r>
              <a:rPr lang="nl-NL" dirty="0" err="1"/>
              <a:t>orgaanfalen</a:t>
            </a:r>
            <a:r>
              <a:rPr lang="nl-NL" dirty="0"/>
              <a:t> of shock</a:t>
            </a:r>
          </a:p>
        </p:txBody>
      </p:sp>
      <p:sp>
        <p:nvSpPr>
          <p:cNvPr id="3" name="Tijdelijke aanduiding voor inhoud 2"/>
          <p:cNvSpPr>
            <a:spLocks noGrp="1"/>
          </p:cNvSpPr>
          <p:nvPr>
            <p:ph idx="1"/>
          </p:nvPr>
        </p:nvSpPr>
        <p:spPr/>
        <p:txBody>
          <a:bodyPr/>
          <a:lstStyle/>
          <a:p>
            <a:endParaRPr lang="nl-NL" dirty="0"/>
          </a:p>
          <a:p>
            <a:r>
              <a:rPr lang="nl-NL" dirty="0"/>
              <a:t>Verwardheid of verminderd bewustzijn</a:t>
            </a:r>
          </a:p>
          <a:p>
            <a:endParaRPr lang="nl-NL" dirty="0"/>
          </a:p>
          <a:p>
            <a:r>
              <a:rPr lang="nl-NL" dirty="0"/>
              <a:t>Niet plassen</a:t>
            </a:r>
          </a:p>
          <a:p>
            <a:endParaRPr lang="nl-NL" dirty="0"/>
          </a:p>
          <a:p>
            <a:r>
              <a:rPr lang="nl-NL" dirty="0"/>
              <a:t>Ernstige kortademigheid / lage </a:t>
            </a:r>
            <a:r>
              <a:rPr lang="nl-NL" dirty="0" err="1"/>
              <a:t>saturatie</a:t>
            </a:r>
            <a:r>
              <a:rPr lang="nl-NL" dirty="0"/>
              <a:t> (blauwe lippen)</a:t>
            </a:r>
          </a:p>
          <a:p>
            <a:endParaRPr lang="nl-NL" dirty="0"/>
          </a:p>
          <a:p>
            <a:r>
              <a:rPr lang="nl-NL" dirty="0"/>
              <a:t>Ondertemperatuur</a:t>
            </a:r>
          </a:p>
          <a:p>
            <a:endParaRPr lang="nl-NL" dirty="0"/>
          </a:p>
          <a:p>
            <a:r>
              <a:rPr lang="nl-NL" dirty="0"/>
              <a:t>Lage bloeddruk, grauw , bleek of gemarmerde huid (shock)</a:t>
            </a:r>
          </a:p>
          <a:p>
            <a:endParaRPr lang="nl-NL" dirty="0"/>
          </a:p>
          <a:p>
            <a:r>
              <a:rPr lang="nl-NL" dirty="0"/>
              <a:t>Niet wegdrukbare uitslag</a:t>
            </a:r>
          </a:p>
          <a:p>
            <a:endParaRPr lang="nl-NL" dirty="0"/>
          </a:p>
          <a:p>
            <a:r>
              <a:rPr lang="nl-NL" dirty="0"/>
              <a:t>Niet op de benen kunnen staan/ collaps</a:t>
            </a:r>
          </a:p>
          <a:p>
            <a:endParaRPr lang="nl-NL" dirty="0"/>
          </a:p>
          <a:p>
            <a:endParaRPr lang="nl-NL"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Kortademigheid bij sepsis</a:t>
            </a:r>
          </a:p>
        </p:txBody>
      </p:sp>
      <p:sp>
        <p:nvSpPr>
          <p:cNvPr id="3" name="Tijdelijke aanduiding voor inhoud 2"/>
          <p:cNvSpPr>
            <a:spLocks noGrp="1"/>
          </p:cNvSpPr>
          <p:nvPr>
            <p:ph idx="1"/>
          </p:nvPr>
        </p:nvSpPr>
        <p:spPr/>
        <p:txBody>
          <a:bodyPr/>
          <a:lstStyle/>
          <a:p>
            <a:endParaRPr lang="nl-NL" dirty="0"/>
          </a:p>
          <a:p>
            <a:r>
              <a:rPr lang="nl-NL" dirty="0"/>
              <a:t>Bij longontsteking (hoeft geen sepsis te zijn)</a:t>
            </a:r>
          </a:p>
          <a:p>
            <a:endParaRPr lang="nl-NL" dirty="0"/>
          </a:p>
          <a:p>
            <a:r>
              <a:rPr lang="nl-NL" dirty="0"/>
              <a:t>Als reactie op ernstige infectie. Vaak alleen snelle ademhaling en geen moeizame ademhaling. </a:t>
            </a:r>
          </a:p>
          <a:p>
            <a:endParaRPr lang="nl-NL" dirty="0"/>
          </a:p>
          <a:p>
            <a:r>
              <a:rPr lang="nl-NL" dirty="0"/>
              <a:t>Bij </a:t>
            </a:r>
            <a:r>
              <a:rPr lang="nl-NL" dirty="0" err="1"/>
              <a:t>orgaanfalen</a:t>
            </a:r>
            <a:r>
              <a:rPr lang="nl-NL" dirty="0"/>
              <a:t> van hart of longen (ernstige kortademigheid en lage </a:t>
            </a:r>
            <a:r>
              <a:rPr lang="nl-NL" dirty="0" err="1"/>
              <a:t>saturatie</a:t>
            </a:r>
            <a:r>
              <a:rPr lang="nl-NL" dirty="0"/>
              <a: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Beoordelen casuïstiek </a:t>
            </a:r>
          </a:p>
        </p:txBody>
      </p:sp>
      <p:sp>
        <p:nvSpPr>
          <p:cNvPr id="3" name="Tijdelijke aanduiding voor inhoud 2"/>
          <p:cNvSpPr>
            <a:spLocks noGrp="1"/>
          </p:cNvSpPr>
          <p:nvPr>
            <p:ph idx="1"/>
          </p:nvPr>
        </p:nvSpPr>
        <p:spPr/>
        <p:txBody>
          <a:bodyPr/>
          <a:lstStyle/>
          <a:p>
            <a:r>
              <a:rPr lang="nl-NL" u="sng" dirty="0"/>
              <a:t>Noteer voor elke casus:</a:t>
            </a:r>
            <a:r>
              <a:rPr lang="nl-NL" dirty="0"/>
              <a:t>	</a:t>
            </a:r>
            <a:br>
              <a:rPr lang="nl-NL" u="sng" dirty="0"/>
            </a:br>
            <a:r>
              <a:rPr lang="nl-NL" dirty="0"/>
              <a:t>1:  tekenen van infectie</a:t>
            </a:r>
            <a:br>
              <a:rPr lang="nl-NL" dirty="0"/>
            </a:br>
            <a:r>
              <a:rPr lang="nl-NL" dirty="0"/>
              <a:t>2:  risicofactoren voor sepsis</a:t>
            </a:r>
            <a:br>
              <a:rPr lang="nl-NL" dirty="0"/>
            </a:br>
            <a:r>
              <a:rPr lang="nl-NL" dirty="0"/>
              <a:t>3:  tekenen van </a:t>
            </a:r>
            <a:r>
              <a:rPr lang="nl-NL" dirty="0" err="1"/>
              <a:t>orgaanfalen</a:t>
            </a:r>
            <a:r>
              <a:rPr lang="nl-NL" dirty="0"/>
              <a:t> of shock</a:t>
            </a:r>
          </a:p>
          <a:p>
            <a:endParaRPr lang="nl-NL" dirty="0"/>
          </a:p>
          <a:p>
            <a:r>
              <a:rPr lang="nl-NL" u="sng" dirty="0"/>
              <a:t>Geeft daarna de volgorde van de casus aan van meest urgent naar minst urgent .</a:t>
            </a:r>
            <a:endParaRPr lang="nl-NL" dirty="0"/>
          </a:p>
          <a:p>
            <a:endParaRPr lang="nl-N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el 5"/>
          <p:cNvGraphicFramePr>
            <a:graphicFrameLocks noGrp="1"/>
          </p:cNvGraphicFramePr>
          <p:nvPr/>
        </p:nvGraphicFramePr>
        <p:xfrm>
          <a:off x="619125" y="1600200"/>
          <a:ext cx="7905750" cy="3962400"/>
        </p:xfrm>
        <a:graphic>
          <a:graphicData uri="http://schemas.openxmlformats.org/drawingml/2006/table">
            <a:tbl>
              <a:tblPr firstRow="1" firstCol="1" bandRow="1">
                <a:tableStyleId>{2D5ABB26-0587-4C30-8999-92F81FD0307C}</a:tableStyleId>
              </a:tblPr>
              <a:tblGrid>
                <a:gridCol w="3880867">
                  <a:extLst>
                    <a:ext uri="{9D8B030D-6E8A-4147-A177-3AD203B41FA5}">
                      <a16:colId xmlns:a16="http://schemas.microsoft.com/office/drawing/2014/main" val="20000"/>
                    </a:ext>
                  </a:extLst>
                </a:gridCol>
                <a:gridCol w="4024883">
                  <a:extLst>
                    <a:ext uri="{9D8B030D-6E8A-4147-A177-3AD203B41FA5}">
                      <a16:colId xmlns:a16="http://schemas.microsoft.com/office/drawing/2014/main" val="20001"/>
                    </a:ext>
                  </a:extLst>
                </a:gridCol>
              </a:tblGrid>
              <a:tr h="793377">
                <a:tc>
                  <a:txBody>
                    <a:bodyPr/>
                    <a:lstStyle/>
                    <a:p>
                      <a:pPr>
                        <a:spcAft>
                          <a:spcPts val="0"/>
                        </a:spcAft>
                      </a:pPr>
                      <a:r>
                        <a:rPr lang="nl-NL" sz="1900" dirty="0">
                          <a:effectLst/>
                        </a:rPr>
                        <a:t>(potentiële) belangenverstrengeling</a:t>
                      </a:r>
                      <a:endParaRPr lang="nl-NL" sz="1000" dirty="0">
                        <a:effectLst/>
                        <a:latin typeface="Calibri"/>
                        <a:ea typeface="Calibri"/>
                        <a:cs typeface="Times New Roman"/>
                      </a:endParaRPr>
                    </a:p>
                  </a:txBody>
                  <a:tcPr marL="60563" marR="6056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nl-NL" sz="1900" dirty="0">
                          <a:effectLst/>
                        </a:rPr>
                        <a:t>Geen  </a:t>
                      </a:r>
                      <a:endParaRPr lang="nl-NL" sz="1000" dirty="0">
                        <a:effectLst/>
                        <a:latin typeface="Calibri"/>
                        <a:ea typeface="Calibri"/>
                        <a:cs typeface="Times New Roman"/>
                      </a:endParaRPr>
                    </a:p>
                  </a:txBody>
                  <a:tcPr marL="60563" marR="6056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717123">
                <a:tc>
                  <a:txBody>
                    <a:bodyPr/>
                    <a:lstStyle/>
                    <a:p>
                      <a:pPr>
                        <a:spcAft>
                          <a:spcPts val="0"/>
                        </a:spcAft>
                      </a:pPr>
                      <a:r>
                        <a:rPr lang="nl-NL" sz="1900" dirty="0">
                          <a:effectLst/>
                        </a:rPr>
                        <a:t>Voor bijeenkomst mogelijk relevante relaties met bedrijven</a:t>
                      </a:r>
                      <a:endParaRPr lang="nl-NL" sz="1000" dirty="0">
                        <a:effectLst/>
                        <a:latin typeface="Calibri"/>
                        <a:ea typeface="Calibri"/>
                        <a:cs typeface="Times New Roman"/>
                      </a:endParaRPr>
                    </a:p>
                  </a:txBody>
                  <a:tcPr marL="60563" marR="6056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nl-NL" sz="1900" dirty="0">
                          <a:effectLst/>
                        </a:rPr>
                        <a:t>Bedrijfsnamen</a:t>
                      </a:r>
                      <a:endParaRPr lang="nl-NL" sz="1000" dirty="0">
                        <a:effectLst/>
                        <a:latin typeface="Calibri"/>
                        <a:ea typeface="Calibri"/>
                        <a:cs typeface="Times New Roman"/>
                      </a:endParaRPr>
                    </a:p>
                  </a:txBody>
                  <a:tcPr marL="60563" marR="6056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451900">
                <a:tc>
                  <a:txBody>
                    <a:bodyPr/>
                    <a:lstStyle/>
                    <a:p>
                      <a:pPr marL="342900" lvl="0" indent="-342900">
                        <a:spcAft>
                          <a:spcPts val="0"/>
                        </a:spcAft>
                        <a:buFont typeface="Symbol"/>
                        <a:buChar char=""/>
                      </a:pPr>
                      <a:r>
                        <a:rPr lang="nl-NL" sz="1900" dirty="0">
                          <a:effectLst/>
                        </a:rPr>
                        <a:t>Sponsoring of onderzoeksgeld</a:t>
                      </a:r>
                      <a:endParaRPr lang="nl-NL" sz="1000" dirty="0">
                        <a:effectLst/>
                      </a:endParaRPr>
                    </a:p>
                    <a:p>
                      <a:pPr marL="342900" lvl="0" indent="-342900">
                        <a:spcAft>
                          <a:spcPts val="0"/>
                        </a:spcAft>
                        <a:buFont typeface="Symbol"/>
                        <a:buChar char=""/>
                      </a:pPr>
                      <a:r>
                        <a:rPr lang="nl-NL" sz="1900" dirty="0">
                          <a:effectLst/>
                        </a:rPr>
                        <a:t>Honorarium of andere (financiële) vergoeding</a:t>
                      </a:r>
                      <a:endParaRPr lang="nl-NL" sz="1000" baseline="0" dirty="0">
                        <a:effectLst/>
                      </a:endParaRPr>
                    </a:p>
                    <a:p>
                      <a:pPr marL="342900" lvl="0" indent="-342900">
                        <a:spcAft>
                          <a:spcPts val="0"/>
                        </a:spcAft>
                        <a:buFont typeface="Symbol"/>
                        <a:buChar char=""/>
                      </a:pPr>
                      <a:r>
                        <a:rPr lang="nl-NL" sz="1900" dirty="0">
                          <a:effectLst/>
                        </a:rPr>
                        <a:t>Aandeelhouder</a:t>
                      </a:r>
                      <a:endParaRPr lang="nl-NL" sz="1000" dirty="0">
                        <a:effectLst/>
                      </a:endParaRPr>
                    </a:p>
                    <a:p>
                      <a:pPr marL="342900" lvl="0" indent="-342900">
                        <a:spcAft>
                          <a:spcPts val="0"/>
                        </a:spcAft>
                        <a:buFont typeface="Symbol"/>
                        <a:buChar char=""/>
                      </a:pPr>
                      <a:r>
                        <a:rPr lang="nl-NL" sz="1900" dirty="0">
                          <a:effectLst/>
                        </a:rPr>
                        <a:t>Andere relatie, namelijk …</a:t>
                      </a:r>
                      <a:endParaRPr lang="nl-NL" sz="1000" dirty="0">
                        <a:effectLst/>
                        <a:latin typeface="Calibri"/>
                        <a:ea typeface="Calibri"/>
                        <a:cs typeface="Times New Roman"/>
                      </a:endParaRPr>
                    </a:p>
                  </a:txBody>
                  <a:tcPr marL="60563" marR="6056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nl-NL" sz="900" dirty="0">
                          <a:effectLst/>
                        </a:rPr>
                        <a:t> </a:t>
                      </a:r>
                      <a:endParaRPr lang="nl-NL" sz="1000" dirty="0">
                        <a:effectLst/>
                      </a:endParaRPr>
                    </a:p>
                    <a:p>
                      <a:pPr>
                        <a:spcAft>
                          <a:spcPts val="0"/>
                        </a:spcAft>
                      </a:pPr>
                      <a:r>
                        <a:rPr lang="nl-NL" sz="1900" dirty="0">
                          <a:effectLst/>
                          <a:sym typeface="Symbol"/>
                        </a:rPr>
                        <a:t></a:t>
                      </a:r>
                      <a:endParaRPr lang="nl-NL" sz="1000" dirty="0">
                        <a:effectLst/>
                      </a:endParaRPr>
                    </a:p>
                    <a:p>
                      <a:pPr>
                        <a:spcAft>
                          <a:spcPts val="0"/>
                        </a:spcAft>
                      </a:pPr>
                      <a:r>
                        <a:rPr lang="nl-NL" sz="1900" dirty="0">
                          <a:effectLst/>
                          <a:sym typeface="Symbol"/>
                        </a:rPr>
                        <a:t></a:t>
                      </a:r>
                      <a:endParaRPr lang="nl-NL" sz="1000" dirty="0">
                        <a:effectLst/>
                      </a:endParaRPr>
                    </a:p>
                    <a:p>
                      <a:pPr>
                        <a:spcAft>
                          <a:spcPts val="0"/>
                        </a:spcAft>
                      </a:pPr>
                      <a:r>
                        <a:rPr lang="nl-NL" sz="1100" dirty="0">
                          <a:effectLst/>
                        </a:rPr>
                        <a:t> </a:t>
                      </a:r>
                      <a:endParaRPr lang="nl-NL" sz="1000" dirty="0">
                        <a:effectLst/>
                      </a:endParaRPr>
                    </a:p>
                    <a:p>
                      <a:pPr>
                        <a:spcAft>
                          <a:spcPts val="0"/>
                        </a:spcAft>
                      </a:pPr>
                      <a:r>
                        <a:rPr lang="nl-NL" sz="1900" dirty="0">
                          <a:effectLst/>
                          <a:sym typeface="Symbol"/>
                        </a:rPr>
                        <a:t></a:t>
                      </a:r>
                      <a:endParaRPr lang="nl-NL" sz="1000" dirty="0">
                        <a:effectLst/>
                      </a:endParaRPr>
                    </a:p>
                    <a:p>
                      <a:pPr>
                        <a:spcAft>
                          <a:spcPts val="0"/>
                        </a:spcAft>
                      </a:pPr>
                      <a:r>
                        <a:rPr lang="nl-NL" sz="1900" dirty="0">
                          <a:effectLst/>
                          <a:sym typeface="Symbol"/>
                        </a:rPr>
                        <a:t></a:t>
                      </a:r>
                      <a:endParaRPr lang="nl-NL" sz="1000" dirty="0">
                        <a:effectLst/>
                        <a:latin typeface="Calibri"/>
                        <a:ea typeface="Calibri"/>
                        <a:cs typeface="Times New Roman"/>
                      </a:endParaRPr>
                    </a:p>
                  </a:txBody>
                  <a:tcPr marL="60563" marR="6056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7" name="Titel 6"/>
          <p:cNvSpPr>
            <a:spLocks noGrp="1"/>
          </p:cNvSpPr>
          <p:nvPr>
            <p:ph type="title"/>
          </p:nvPr>
        </p:nvSpPr>
        <p:spPr/>
        <p:txBody>
          <a:bodyPr rtlCol="0">
            <a:normAutofit fontScale="90000"/>
          </a:bodyPr>
          <a:lstStyle/>
          <a:p>
            <a:pPr eaLnBrk="1" fontAlgn="auto" hangingPunct="1">
              <a:spcAft>
                <a:spcPts val="0"/>
              </a:spcAft>
              <a:defRPr/>
            </a:pPr>
            <a:r>
              <a:rPr lang="nl-NL" sz="1900" dirty="0" err="1">
                <a:solidFill>
                  <a:srgbClr val="000000"/>
                </a:solidFill>
                <a:ea typeface="+mn-ea"/>
                <a:cs typeface="+mn-cs"/>
              </a:rPr>
              <a:t>Disclosure</a:t>
            </a:r>
            <a:r>
              <a:rPr lang="nl-NL" sz="1900" dirty="0">
                <a:solidFill>
                  <a:srgbClr val="000000"/>
                </a:solidFill>
                <a:ea typeface="+mn-ea"/>
                <a:cs typeface="+mn-cs"/>
              </a:rPr>
              <a:t> belangen spreker</a:t>
            </a:r>
            <a:br>
              <a:rPr lang="nl-NL" dirty="0"/>
            </a:br>
            <a:endParaRPr lang="nl-NL"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Casus 1</a:t>
            </a:r>
          </a:p>
        </p:txBody>
      </p:sp>
      <p:sp>
        <p:nvSpPr>
          <p:cNvPr id="3" name="Tijdelijke aanduiding voor inhoud 2"/>
          <p:cNvSpPr>
            <a:spLocks noGrp="1"/>
          </p:cNvSpPr>
          <p:nvPr>
            <p:ph idx="1"/>
          </p:nvPr>
        </p:nvSpPr>
        <p:spPr/>
        <p:txBody>
          <a:bodyPr/>
          <a:lstStyle/>
          <a:p>
            <a:r>
              <a:rPr lang="nl-NL" dirty="0"/>
              <a:t>De partner van dhr. Helling (49 jaar) belt omdat meneer al 1,5 week ziek is. Eergisteren is door zijn eigen huisarts een longontsteking bij hem vastgesteld. Hij slikt sindsdien </a:t>
            </a:r>
            <a:r>
              <a:rPr lang="nl-NL" dirty="0" err="1"/>
              <a:t>amoxicilline</a:t>
            </a:r>
            <a:r>
              <a:rPr lang="nl-NL" dirty="0"/>
              <a:t>, maar wordt desondanks steeds zieker. Meneer is erg kortademig. Hij heeft last van zweetaanvallen, waarbij hij ijlt en tijdelijk slecht aanspreekbaar is. Zijn temperatuur wisselt sterk van 36,6°C tot 40°C. Sinds eergisteren komt hij nauwelijks meer uit bed en slaapt veel. Dit is niet veranderd. Ook tijdens het gesprek valt meneer in slaap. </a:t>
            </a:r>
          </a:p>
        </p:txBody>
      </p:sp>
    </p:spTree>
    <p:extLst>
      <p:ext uri="{BB962C8B-B14F-4D97-AF65-F5344CB8AC3E}">
        <p14:creationId xmlns:p14="http://schemas.microsoft.com/office/powerpoint/2010/main" val="15456362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Casus 1</a:t>
            </a:r>
          </a:p>
        </p:txBody>
      </p:sp>
      <p:sp>
        <p:nvSpPr>
          <p:cNvPr id="3" name="Tijdelijke aanduiding voor inhoud 2"/>
          <p:cNvSpPr>
            <a:spLocks noGrp="1"/>
          </p:cNvSpPr>
          <p:nvPr>
            <p:ph idx="1"/>
          </p:nvPr>
        </p:nvSpPr>
        <p:spPr/>
        <p:txBody>
          <a:bodyPr/>
          <a:lstStyle/>
          <a:p>
            <a:r>
              <a:rPr lang="nl-NL" dirty="0"/>
              <a:t>De partner van dhr. Helling (49 jaar) belt omdat meneer al 1,5 week ziek is. Eergisteren is door zijn eigen huisarts een </a:t>
            </a:r>
            <a:r>
              <a:rPr lang="nl-NL" b="1" dirty="0"/>
              <a:t>longontsteking</a:t>
            </a:r>
            <a:r>
              <a:rPr lang="nl-NL" dirty="0"/>
              <a:t> bij hem vastgesteld. Hij slikt sindsdien </a:t>
            </a:r>
            <a:r>
              <a:rPr lang="nl-NL" dirty="0" err="1"/>
              <a:t>amoxicilline</a:t>
            </a:r>
            <a:r>
              <a:rPr lang="nl-NL" dirty="0"/>
              <a:t>, maar wordt desondanks </a:t>
            </a:r>
            <a:r>
              <a:rPr lang="nl-NL" b="1" dirty="0"/>
              <a:t>steeds zieker</a:t>
            </a:r>
            <a:r>
              <a:rPr lang="nl-NL" dirty="0"/>
              <a:t>. Meneer is </a:t>
            </a:r>
            <a:r>
              <a:rPr lang="nl-NL" b="1" dirty="0"/>
              <a:t>erg</a:t>
            </a:r>
            <a:r>
              <a:rPr lang="nl-NL" dirty="0"/>
              <a:t> </a:t>
            </a:r>
            <a:r>
              <a:rPr lang="nl-NL" b="1" dirty="0"/>
              <a:t>kortademig</a:t>
            </a:r>
            <a:r>
              <a:rPr lang="nl-NL" dirty="0"/>
              <a:t>. Hij heeft last van zweetaanvallen, waarbij hij </a:t>
            </a:r>
            <a:r>
              <a:rPr lang="nl-NL" b="1" dirty="0"/>
              <a:t>ijlt</a:t>
            </a:r>
            <a:r>
              <a:rPr lang="nl-NL" dirty="0"/>
              <a:t> en tijdelijk slecht aanspreekbaar is. Zijn temperatuur wisselt sterk van </a:t>
            </a:r>
            <a:r>
              <a:rPr lang="nl-NL" b="1" dirty="0"/>
              <a:t>36,6°C tot 40°C</a:t>
            </a:r>
            <a:r>
              <a:rPr lang="nl-NL" dirty="0"/>
              <a:t>. Sinds eergisteren komt hij nauwelijks meer uit bed en slaapt veel. Dit is niet veranderd. Ook </a:t>
            </a:r>
            <a:r>
              <a:rPr lang="nl-NL" b="1" dirty="0"/>
              <a:t>tijdens het gesprek valt meneer in slaap</a:t>
            </a:r>
            <a:r>
              <a:rPr lang="nl-NL" dirty="0"/>
              <a:t>.  </a:t>
            </a:r>
          </a:p>
          <a:p>
            <a:endParaRPr lang="nl-NL" dirty="0"/>
          </a:p>
        </p:txBody>
      </p:sp>
      <p:graphicFrame>
        <p:nvGraphicFramePr>
          <p:cNvPr id="4" name="Tabel 3"/>
          <p:cNvGraphicFramePr>
            <a:graphicFrameLocks noGrp="1"/>
          </p:cNvGraphicFramePr>
          <p:nvPr/>
        </p:nvGraphicFramePr>
        <p:xfrm>
          <a:off x="755576" y="4365104"/>
          <a:ext cx="7848873" cy="1849120"/>
        </p:xfrm>
        <a:graphic>
          <a:graphicData uri="http://schemas.openxmlformats.org/drawingml/2006/table">
            <a:tbl>
              <a:tblPr firstRow="1" bandRow="1">
                <a:tableStyleId>{5C22544A-7EE6-4342-B048-85BDC9FD1C3A}</a:tableStyleId>
              </a:tblPr>
              <a:tblGrid>
                <a:gridCol w="2304256">
                  <a:extLst>
                    <a:ext uri="{9D8B030D-6E8A-4147-A177-3AD203B41FA5}">
                      <a16:colId xmlns:a16="http://schemas.microsoft.com/office/drawing/2014/main" val="20000"/>
                    </a:ext>
                  </a:extLst>
                </a:gridCol>
                <a:gridCol w="2736304">
                  <a:extLst>
                    <a:ext uri="{9D8B030D-6E8A-4147-A177-3AD203B41FA5}">
                      <a16:colId xmlns:a16="http://schemas.microsoft.com/office/drawing/2014/main" val="20001"/>
                    </a:ext>
                  </a:extLst>
                </a:gridCol>
                <a:gridCol w="2808313">
                  <a:extLst>
                    <a:ext uri="{9D8B030D-6E8A-4147-A177-3AD203B41FA5}">
                      <a16:colId xmlns:a16="http://schemas.microsoft.com/office/drawing/2014/main" val="20002"/>
                    </a:ext>
                  </a:extLst>
                </a:gridCol>
              </a:tblGrid>
              <a:tr h="144016">
                <a:tc>
                  <a:txBody>
                    <a:bodyPr/>
                    <a:lstStyle/>
                    <a:p>
                      <a:r>
                        <a:rPr lang="nl-NL" dirty="0"/>
                        <a:t>Teken van infectie</a:t>
                      </a:r>
                    </a:p>
                  </a:txBody>
                  <a:tcPr/>
                </a:tc>
                <a:tc>
                  <a:txBody>
                    <a:bodyPr/>
                    <a:lstStyle/>
                    <a:p>
                      <a:r>
                        <a:rPr lang="nl-NL" dirty="0"/>
                        <a:t>Risicofactoren voor sepsis</a:t>
                      </a:r>
                    </a:p>
                  </a:txBody>
                  <a:tcPr/>
                </a:tc>
                <a:tc>
                  <a:txBody>
                    <a:bodyPr/>
                    <a:lstStyle/>
                    <a:p>
                      <a:r>
                        <a:rPr lang="nl-NL" dirty="0"/>
                        <a:t>Tekenen van </a:t>
                      </a:r>
                      <a:r>
                        <a:rPr lang="nl-NL" dirty="0" err="1"/>
                        <a:t>orgaanfalen</a:t>
                      </a:r>
                      <a:endParaRPr lang="nl-NL" dirty="0"/>
                    </a:p>
                  </a:txBody>
                  <a:tcPr/>
                </a:tc>
                <a:extLst>
                  <a:ext uri="{0D108BD9-81ED-4DB2-BD59-A6C34878D82A}">
                    <a16:rowId xmlns:a16="http://schemas.microsoft.com/office/drawing/2014/main"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dirty="0"/>
                        <a:t>longontsteking</a:t>
                      </a:r>
                    </a:p>
                  </a:txBody>
                  <a:tcPr/>
                </a:tc>
                <a:tc>
                  <a:txBody>
                    <a:bodyPr/>
                    <a:lstStyle/>
                    <a:p>
                      <a:endParaRPr lang="nl-NL"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dirty="0"/>
                        <a:t>ijlt</a:t>
                      </a:r>
                    </a:p>
                  </a:txBody>
                  <a:tcPr/>
                </a:tc>
                <a:extLst>
                  <a:ext uri="{0D108BD9-81ED-4DB2-BD59-A6C34878D82A}">
                    <a16:rowId xmlns:a16="http://schemas.microsoft.com/office/drawing/2014/main" val="10001"/>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dirty="0"/>
                        <a:t>steeds zieker</a:t>
                      </a:r>
                    </a:p>
                  </a:txBody>
                  <a:tcPr/>
                </a:tc>
                <a:tc>
                  <a:txBody>
                    <a:bodyPr/>
                    <a:lstStyle/>
                    <a:p>
                      <a:endParaRPr lang="nl-NL" dirty="0"/>
                    </a:p>
                  </a:txBody>
                  <a:tcPr/>
                </a:tc>
                <a:tc>
                  <a:txBody>
                    <a:bodyPr/>
                    <a:lstStyle/>
                    <a:p>
                      <a:r>
                        <a:rPr lang="nl-NL" dirty="0"/>
                        <a:t>(erg kortademig)</a:t>
                      </a:r>
                    </a:p>
                  </a:txBody>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dirty="0"/>
                        <a:t>kortademig</a:t>
                      </a:r>
                    </a:p>
                  </a:txBody>
                  <a:tcPr/>
                </a:tc>
                <a:tc>
                  <a:txBody>
                    <a:bodyPr/>
                    <a:lstStyle/>
                    <a:p>
                      <a:endParaRPr lang="nl-NL"/>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dirty="0"/>
                        <a:t>Valt tijdens gesprek in slaap</a:t>
                      </a:r>
                    </a:p>
                  </a:txBody>
                  <a:tcPr/>
                </a:tc>
                <a:extLst>
                  <a:ext uri="{0D108BD9-81ED-4DB2-BD59-A6C34878D82A}">
                    <a16:rowId xmlns:a16="http://schemas.microsoft.com/office/drawing/2014/main" val="10003"/>
                  </a:ext>
                </a:extLst>
              </a:tr>
              <a:tr h="370840">
                <a:tc>
                  <a:txBody>
                    <a:bodyPr/>
                    <a:lstStyle/>
                    <a:p>
                      <a:r>
                        <a:rPr lang="nl-NL" dirty="0"/>
                        <a:t>Koorts tot 40</a:t>
                      </a:r>
                      <a:r>
                        <a:rPr lang="nl-NL" b="0" dirty="0"/>
                        <a:t>°C</a:t>
                      </a:r>
                    </a:p>
                  </a:txBody>
                  <a:tcPr/>
                </a:tc>
                <a:tc>
                  <a:txBody>
                    <a:bodyPr/>
                    <a:lstStyle/>
                    <a:p>
                      <a:endParaRPr lang="nl-NL" dirty="0"/>
                    </a:p>
                  </a:txBody>
                  <a:tcPr/>
                </a:tc>
                <a:tc>
                  <a:txBody>
                    <a:bodyPr/>
                    <a:lstStyle/>
                    <a:p>
                      <a:endParaRPr lang="nl-NL"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684510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Casus 2</a:t>
            </a:r>
          </a:p>
        </p:txBody>
      </p:sp>
      <p:sp>
        <p:nvSpPr>
          <p:cNvPr id="3" name="Tijdelijke aanduiding voor inhoud 2"/>
          <p:cNvSpPr>
            <a:spLocks noGrp="1"/>
          </p:cNvSpPr>
          <p:nvPr>
            <p:ph type="body" sz="quarter" idx="14"/>
          </p:nvPr>
        </p:nvSpPr>
        <p:spPr>
          <a:xfrm>
            <a:off x="522288" y="1652400"/>
            <a:ext cx="7794128" cy="4125600"/>
          </a:xfrm>
        </p:spPr>
        <p:txBody>
          <a:bodyPr/>
          <a:lstStyle/>
          <a:p>
            <a:r>
              <a:rPr lang="nl-NL" dirty="0"/>
              <a:t>De echtgenote van dhr.  De Groot (82 jaar) belt ongerust op. Haar man is sinds anderhalve dag ziek. Hij is erg benauwd, maar kan nog wel hele zinnen zeggen. Hij moet veel hoesten en heeft hoofdpijn. Hij heeft geen koorts, maar wel koude rillingen. In het verleden is meneer geopereerd aan zijn longen en is er een halve long weggehaald. Overige voorgeschiedenis: COPD.</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Casus 2</a:t>
            </a:r>
          </a:p>
        </p:txBody>
      </p:sp>
      <p:sp>
        <p:nvSpPr>
          <p:cNvPr id="3" name="Tijdelijke aanduiding voor inhoud 2"/>
          <p:cNvSpPr>
            <a:spLocks noGrp="1"/>
          </p:cNvSpPr>
          <p:nvPr>
            <p:ph type="body" sz="quarter" idx="14"/>
          </p:nvPr>
        </p:nvSpPr>
        <p:spPr>
          <a:xfrm>
            <a:off x="522288" y="1652400"/>
            <a:ext cx="7794128" cy="4125600"/>
          </a:xfrm>
        </p:spPr>
        <p:txBody>
          <a:bodyPr/>
          <a:lstStyle/>
          <a:p>
            <a:r>
              <a:rPr lang="nl-NL" dirty="0"/>
              <a:t>De echtgenote van dhr.  De Groot (</a:t>
            </a:r>
            <a:r>
              <a:rPr lang="nl-NL" b="1" dirty="0"/>
              <a:t>82 jaar</a:t>
            </a:r>
            <a:r>
              <a:rPr lang="nl-NL" dirty="0"/>
              <a:t>) belt ongerust op. Haar man is sinds anderhalve dag </a:t>
            </a:r>
            <a:r>
              <a:rPr lang="nl-NL" b="1" dirty="0"/>
              <a:t>ziek</a:t>
            </a:r>
            <a:r>
              <a:rPr lang="nl-NL" dirty="0"/>
              <a:t>. Hij is erg </a:t>
            </a:r>
            <a:r>
              <a:rPr lang="nl-NL" b="1" dirty="0"/>
              <a:t>benauwd</a:t>
            </a:r>
            <a:r>
              <a:rPr lang="nl-NL" dirty="0"/>
              <a:t>, maar kan nog wel hele zinnen zeggen. Hij moet veel </a:t>
            </a:r>
            <a:r>
              <a:rPr lang="nl-NL" b="1" dirty="0"/>
              <a:t>hoesten</a:t>
            </a:r>
            <a:r>
              <a:rPr lang="nl-NL" dirty="0"/>
              <a:t> en heeft hoofdpijn. Hij heeft geen koorts, maar wel </a:t>
            </a:r>
            <a:r>
              <a:rPr lang="nl-NL" b="1" dirty="0"/>
              <a:t>koude rillingen</a:t>
            </a:r>
            <a:r>
              <a:rPr lang="nl-NL" dirty="0"/>
              <a:t>. In het verleden is meneer geopereerd aan zijn longen en is er een halve long weggehaald. Overige voorgeschiedenis: </a:t>
            </a:r>
            <a:r>
              <a:rPr lang="nl-NL" b="1" dirty="0"/>
              <a:t>COPD</a:t>
            </a:r>
            <a:r>
              <a:rPr lang="nl-NL" dirty="0"/>
              <a:t>.</a:t>
            </a:r>
          </a:p>
        </p:txBody>
      </p:sp>
      <p:graphicFrame>
        <p:nvGraphicFramePr>
          <p:cNvPr id="4" name="Tabel 3"/>
          <p:cNvGraphicFramePr>
            <a:graphicFrameLocks noGrp="1"/>
          </p:cNvGraphicFramePr>
          <p:nvPr/>
        </p:nvGraphicFramePr>
        <p:xfrm>
          <a:off x="683568" y="4293096"/>
          <a:ext cx="7848873" cy="1854200"/>
        </p:xfrm>
        <a:graphic>
          <a:graphicData uri="http://schemas.openxmlformats.org/drawingml/2006/table">
            <a:tbl>
              <a:tblPr firstRow="1" bandRow="1">
                <a:tableStyleId>{5C22544A-7EE6-4342-B048-85BDC9FD1C3A}</a:tableStyleId>
              </a:tblPr>
              <a:tblGrid>
                <a:gridCol w="2448272">
                  <a:extLst>
                    <a:ext uri="{9D8B030D-6E8A-4147-A177-3AD203B41FA5}">
                      <a16:colId xmlns:a16="http://schemas.microsoft.com/office/drawing/2014/main" val="20000"/>
                    </a:ext>
                  </a:extLst>
                </a:gridCol>
                <a:gridCol w="2784310">
                  <a:extLst>
                    <a:ext uri="{9D8B030D-6E8A-4147-A177-3AD203B41FA5}">
                      <a16:colId xmlns:a16="http://schemas.microsoft.com/office/drawing/2014/main" val="20001"/>
                    </a:ext>
                  </a:extLst>
                </a:gridCol>
                <a:gridCol w="2616291">
                  <a:extLst>
                    <a:ext uri="{9D8B030D-6E8A-4147-A177-3AD203B41FA5}">
                      <a16:colId xmlns:a16="http://schemas.microsoft.com/office/drawing/2014/main" val="20002"/>
                    </a:ext>
                  </a:extLst>
                </a:gridCol>
              </a:tblGrid>
              <a:tr h="370840">
                <a:tc>
                  <a:txBody>
                    <a:bodyPr/>
                    <a:lstStyle/>
                    <a:p>
                      <a:r>
                        <a:rPr lang="nl-NL" dirty="0"/>
                        <a:t>Teken van infectie</a:t>
                      </a:r>
                    </a:p>
                  </a:txBody>
                  <a:tcPr/>
                </a:tc>
                <a:tc>
                  <a:txBody>
                    <a:bodyPr/>
                    <a:lstStyle/>
                    <a:p>
                      <a:r>
                        <a:rPr lang="nl-NL" dirty="0"/>
                        <a:t>Risicofactoren voor sepsis</a:t>
                      </a:r>
                    </a:p>
                  </a:txBody>
                  <a:tcPr/>
                </a:tc>
                <a:tc>
                  <a:txBody>
                    <a:bodyPr/>
                    <a:lstStyle/>
                    <a:p>
                      <a:r>
                        <a:rPr lang="nl-NL" dirty="0"/>
                        <a:t>Tekenen van </a:t>
                      </a:r>
                      <a:r>
                        <a:rPr lang="nl-NL" dirty="0" err="1"/>
                        <a:t>orgaanfalen</a:t>
                      </a:r>
                      <a:endParaRPr lang="nl-NL" dirty="0"/>
                    </a:p>
                  </a:txBody>
                  <a:tcPr/>
                </a:tc>
                <a:extLst>
                  <a:ext uri="{0D108BD9-81ED-4DB2-BD59-A6C34878D82A}">
                    <a16:rowId xmlns:a16="http://schemas.microsoft.com/office/drawing/2014/main" val="10000"/>
                  </a:ext>
                </a:extLst>
              </a:tr>
              <a:tr h="370840">
                <a:tc>
                  <a:txBody>
                    <a:bodyPr/>
                    <a:lstStyle/>
                    <a:p>
                      <a:r>
                        <a:rPr lang="nl-NL" dirty="0"/>
                        <a:t>ziek</a:t>
                      </a:r>
                    </a:p>
                  </a:txBody>
                  <a:tcPr/>
                </a:tc>
                <a:tc>
                  <a:txBody>
                    <a:bodyPr/>
                    <a:lstStyle/>
                    <a:p>
                      <a:r>
                        <a:rPr lang="nl-NL" dirty="0"/>
                        <a:t>82 jaar</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dirty="0"/>
                        <a:t>(benauwd)</a:t>
                      </a:r>
                    </a:p>
                  </a:txBody>
                  <a:tcPr/>
                </a:tc>
                <a:extLst>
                  <a:ext uri="{0D108BD9-81ED-4DB2-BD59-A6C34878D82A}">
                    <a16:rowId xmlns:a16="http://schemas.microsoft.com/office/drawing/2014/main" val="10001"/>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dirty="0"/>
                        <a:t>benauwd</a:t>
                      </a:r>
                    </a:p>
                  </a:txBody>
                  <a:tcPr/>
                </a:tc>
                <a:tc>
                  <a:txBody>
                    <a:bodyPr/>
                    <a:lstStyle/>
                    <a:p>
                      <a:r>
                        <a:rPr lang="nl-NL" dirty="0"/>
                        <a:t>COPD</a:t>
                      </a:r>
                    </a:p>
                  </a:txBody>
                  <a:tcPr/>
                </a:tc>
                <a:tc>
                  <a:txBody>
                    <a:bodyPr/>
                    <a:lstStyle/>
                    <a:p>
                      <a:endParaRPr lang="nl-NL" dirty="0"/>
                    </a:p>
                  </a:txBody>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dirty="0"/>
                        <a:t>hoesten</a:t>
                      </a:r>
                    </a:p>
                  </a:txBody>
                  <a:tcPr/>
                </a:tc>
                <a:tc>
                  <a:txBody>
                    <a:bodyPr/>
                    <a:lstStyle/>
                    <a:p>
                      <a:endParaRPr lang="nl-NL"/>
                    </a:p>
                  </a:txBody>
                  <a:tcPr/>
                </a:tc>
                <a:tc>
                  <a:txBody>
                    <a:bodyPr/>
                    <a:lstStyle/>
                    <a:p>
                      <a:endParaRPr lang="nl-NL" dirty="0"/>
                    </a:p>
                  </a:txBody>
                  <a:tcPr/>
                </a:tc>
                <a:extLst>
                  <a:ext uri="{0D108BD9-81ED-4DB2-BD59-A6C34878D82A}">
                    <a16:rowId xmlns:a16="http://schemas.microsoft.com/office/drawing/2014/main" val="10003"/>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dirty="0"/>
                        <a:t>koude rillingen</a:t>
                      </a:r>
                    </a:p>
                  </a:txBody>
                  <a:tcPr/>
                </a:tc>
                <a:tc>
                  <a:txBody>
                    <a:bodyPr/>
                    <a:lstStyle/>
                    <a:p>
                      <a:endParaRPr lang="nl-NL" dirty="0"/>
                    </a:p>
                  </a:txBody>
                  <a:tcPr/>
                </a:tc>
                <a:tc>
                  <a:txBody>
                    <a:bodyPr/>
                    <a:lstStyle/>
                    <a:p>
                      <a:endParaRPr lang="nl-NL" dirty="0"/>
                    </a:p>
                  </a:txBody>
                  <a:tcP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Casus 3</a:t>
            </a:r>
          </a:p>
        </p:txBody>
      </p:sp>
      <p:sp>
        <p:nvSpPr>
          <p:cNvPr id="3" name="Tijdelijke aanduiding voor inhoud 2"/>
          <p:cNvSpPr>
            <a:spLocks noGrp="1"/>
          </p:cNvSpPr>
          <p:nvPr>
            <p:ph idx="1"/>
          </p:nvPr>
        </p:nvSpPr>
        <p:spPr/>
        <p:txBody>
          <a:bodyPr/>
          <a:lstStyle/>
          <a:p>
            <a:r>
              <a:rPr lang="nl-NL" dirty="0"/>
              <a:t>Mw. de Jong (78 jaar) is door de verzorging aangetroffen op haar kamer. Ze reageert niet op aanspreken en voelt koud aan. Ze kijkt glazig en apathisch uit haar ogen.  Ze ziet er niet grauw uit en heeft geen scheve mond. Ze is niet benauwd.</a:t>
            </a:r>
          </a:p>
        </p:txBody>
      </p:sp>
    </p:spTree>
    <p:extLst>
      <p:ext uri="{BB962C8B-B14F-4D97-AF65-F5344CB8AC3E}">
        <p14:creationId xmlns:p14="http://schemas.microsoft.com/office/powerpoint/2010/main" val="19690382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Casus 3</a:t>
            </a:r>
          </a:p>
        </p:txBody>
      </p:sp>
      <p:sp>
        <p:nvSpPr>
          <p:cNvPr id="3" name="Tijdelijke aanduiding voor inhoud 2"/>
          <p:cNvSpPr>
            <a:spLocks noGrp="1"/>
          </p:cNvSpPr>
          <p:nvPr>
            <p:ph idx="1"/>
          </p:nvPr>
        </p:nvSpPr>
        <p:spPr/>
        <p:txBody>
          <a:bodyPr/>
          <a:lstStyle/>
          <a:p>
            <a:r>
              <a:rPr lang="nl-NL" dirty="0"/>
              <a:t>Mw. de Jong (</a:t>
            </a:r>
            <a:r>
              <a:rPr lang="nl-NL" b="1" dirty="0"/>
              <a:t>78 jaar</a:t>
            </a:r>
            <a:r>
              <a:rPr lang="nl-NL" dirty="0"/>
              <a:t>) is door de verzorging aangetroffen op haar kamer. Ze </a:t>
            </a:r>
            <a:r>
              <a:rPr lang="nl-NL" b="1" dirty="0"/>
              <a:t>reageert niet </a:t>
            </a:r>
            <a:r>
              <a:rPr lang="nl-NL" dirty="0"/>
              <a:t>op aanspreken en </a:t>
            </a:r>
            <a:r>
              <a:rPr lang="nl-NL" b="1" dirty="0"/>
              <a:t>voelt koud aan</a:t>
            </a:r>
            <a:r>
              <a:rPr lang="nl-NL" dirty="0"/>
              <a:t>. Ze kijkt glazig en apathisch uit haar ogen.  Ze ziet er niet grauw uit en heeft geen scheve mond. Ze is niet benauwd.</a:t>
            </a:r>
          </a:p>
        </p:txBody>
      </p:sp>
      <p:graphicFrame>
        <p:nvGraphicFramePr>
          <p:cNvPr id="4" name="Tabel 3"/>
          <p:cNvGraphicFramePr>
            <a:graphicFrameLocks noGrp="1"/>
          </p:cNvGraphicFramePr>
          <p:nvPr/>
        </p:nvGraphicFramePr>
        <p:xfrm>
          <a:off x="755576" y="4077072"/>
          <a:ext cx="7848873" cy="1849120"/>
        </p:xfrm>
        <a:graphic>
          <a:graphicData uri="http://schemas.openxmlformats.org/drawingml/2006/table">
            <a:tbl>
              <a:tblPr firstRow="1" bandRow="1">
                <a:tableStyleId>{5C22544A-7EE6-4342-B048-85BDC9FD1C3A}</a:tableStyleId>
              </a:tblPr>
              <a:tblGrid>
                <a:gridCol w="2304256">
                  <a:extLst>
                    <a:ext uri="{9D8B030D-6E8A-4147-A177-3AD203B41FA5}">
                      <a16:colId xmlns:a16="http://schemas.microsoft.com/office/drawing/2014/main" val="20000"/>
                    </a:ext>
                  </a:extLst>
                </a:gridCol>
                <a:gridCol w="2928326">
                  <a:extLst>
                    <a:ext uri="{9D8B030D-6E8A-4147-A177-3AD203B41FA5}">
                      <a16:colId xmlns:a16="http://schemas.microsoft.com/office/drawing/2014/main" val="20001"/>
                    </a:ext>
                  </a:extLst>
                </a:gridCol>
                <a:gridCol w="2616291">
                  <a:extLst>
                    <a:ext uri="{9D8B030D-6E8A-4147-A177-3AD203B41FA5}">
                      <a16:colId xmlns:a16="http://schemas.microsoft.com/office/drawing/2014/main" val="20002"/>
                    </a:ext>
                  </a:extLst>
                </a:gridCol>
              </a:tblGrid>
              <a:tr h="144016">
                <a:tc>
                  <a:txBody>
                    <a:bodyPr/>
                    <a:lstStyle/>
                    <a:p>
                      <a:r>
                        <a:rPr lang="nl-NL" dirty="0"/>
                        <a:t>Teken van infectie</a:t>
                      </a:r>
                    </a:p>
                  </a:txBody>
                  <a:tcPr/>
                </a:tc>
                <a:tc>
                  <a:txBody>
                    <a:bodyPr/>
                    <a:lstStyle/>
                    <a:p>
                      <a:r>
                        <a:rPr lang="nl-NL" dirty="0"/>
                        <a:t>Risicofactoren voor sepsis</a:t>
                      </a:r>
                    </a:p>
                  </a:txBody>
                  <a:tcPr/>
                </a:tc>
                <a:tc>
                  <a:txBody>
                    <a:bodyPr/>
                    <a:lstStyle/>
                    <a:p>
                      <a:r>
                        <a:rPr lang="nl-NL" dirty="0"/>
                        <a:t>Tekenen van </a:t>
                      </a:r>
                      <a:r>
                        <a:rPr lang="nl-NL" dirty="0" err="1"/>
                        <a:t>orgaanfalen</a:t>
                      </a:r>
                      <a:endParaRPr lang="nl-NL" dirty="0"/>
                    </a:p>
                  </a:txBody>
                  <a:tcPr/>
                </a:tc>
                <a:extLst>
                  <a:ext uri="{0D108BD9-81ED-4DB2-BD59-A6C34878D82A}">
                    <a16:rowId xmlns:a16="http://schemas.microsoft.com/office/drawing/2014/main"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nl-NL" dirty="0"/>
                    </a:p>
                  </a:txBody>
                  <a:tcPr/>
                </a:tc>
                <a:tc>
                  <a:txBody>
                    <a:bodyPr/>
                    <a:lstStyle/>
                    <a:p>
                      <a:r>
                        <a:rPr lang="nl-NL" dirty="0"/>
                        <a:t>78 jaar</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dirty="0"/>
                        <a:t>reageert</a:t>
                      </a:r>
                      <a:r>
                        <a:rPr lang="nl-NL" baseline="0" dirty="0"/>
                        <a:t> niet</a:t>
                      </a:r>
                      <a:endParaRPr lang="nl-NL" dirty="0"/>
                    </a:p>
                  </a:txBody>
                  <a:tcPr/>
                </a:tc>
                <a:extLst>
                  <a:ext uri="{0D108BD9-81ED-4DB2-BD59-A6C34878D82A}">
                    <a16:rowId xmlns:a16="http://schemas.microsoft.com/office/drawing/2014/main" val="10001"/>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nl-NL" dirty="0"/>
                    </a:p>
                  </a:txBody>
                  <a:tcPr/>
                </a:tc>
                <a:tc>
                  <a:txBody>
                    <a:bodyPr/>
                    <a:lstStyle/>
                    <a:p>
                      <a:endParaRPr lang="nl-NL" dirty="0"/>
                    </a:p>
                  </a:txBody>
                  <a:tcPr/>
                </a:tc>
                <a:tc>
                  <a:txBody>
                    <a:bodyPr/>
                    <a:lstStyle/>
                    <a:p>
                      <a:r>
                        <a:rPr lang="nl-NL" dirty="0"/>
                        <a:t>voelt koud aan</a:t>
                      </a:r>
                    </a:p>
                  </a:txBody>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nl-NL" dirty="0"/>
                    </a:p>
                  </a:txBody>
                  <a:tcPr/>
                </a:tc>
                <a:tc>
                  <a:txBody>
                    <a:bodyPr/>
                    <a:lstStyle/>
                    <a:p>
                      <a:endParaRPr lang="nl-NL" dirty="0"/>
                    </a:p>
                  </a:txBody>
                  <a:tcPr/>
                </a:tc>
                <a:tc>
                  <a:txBody>
                    <a:bodyPr/>
                    <a:lstStyle/>
                    <a:p>
                      <a:endParaRPr lang="nl-NL" dirty="0"/>
                    </a:p>
                  </a:txBody>
                  <a:tcPr/>
                </a:tc>
                <a:extLst>
                  <a:ext uri="{0D108BD9-81ED-4DB2-BD59-A6C34878D82A}">
                    <a16:rowId xmlns:a16="http://schemas.microsoft.com/office/drawing/2014/main" val="10003"/>
                  </a:ext>
                </a:extLst>
              </a:tr>
              <a:tr h="370840">
                <a:tc>
                  <a:txBody>
                    <a:bodyPr/>
                    <a:lstStyle/>
                    <a:p>
                      <a:endParaRPr lang="nl-NL" dirty="0"/>
                    </a:p>
                  </a:txBody>
                  <a:tcPr/>
                </a:tc>
                <a:tc>
                  <a:txBody>
                    <a:bodyPr/>
                    <a:lstStyle/>
                    <a:p>
                      <a:endParaRPr lang="nl-NL" dirty="0"/>
                    </a:p>
                  </a:txBody>
                  <a:tcPr/>
                </a:tc>
                <a:tc>
                  <a:txBody>
                    <a:bodyPr/>
                    <a:lstStyle/>
                    <a:p>
                      <a:endParaRPr lang="nl-NL"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449795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Volgorde urgentie casus 1-3</a:t>
            </a:r>
          </a:p>
        </p:txBody>
      </p:sp>
      <p:sp>
        <p:nvSpPr>
          <p:cNvPr id="3" name="Tijdelijke aanduiding voor inhoud 2"/>
          <p:cNvSpPr>
            <a:spLocks noGrp="1"/>
          </p:cNvSpPr>
          <p:nvPr>
            <p:ph idx="1"/>
          </p:nvPr>
        </p:nvSpPr>
        <p:spPr/>
        <p:txBody>
          <a:bodyPr/>
          <a:lstStyle/>
          <a:p>
            <a:pPr>
              <a:buNone/>
            </a:pPr>
            <a:endParaRPr lang="nl-NL" u="sng" dirty="0"/>
          </a:p>
          <a:p>
            <a:pPr>
              <a:buNone/>
            </a:pPr>
            <a:r>
              <a:rPr lang="nl-NL" u="sng" dirty="0"/>
              <a:t>Casus  3:</a:t>
            </a:r>
            <a:r>
              <a:rPr lang="nl-NL" dirty="0"/>
              <a:t>  Mw. de Jong werd na een U1 visite ingestuurd wegens haar bewustzijnsdaling. Haar temperatuur was 39,8 graden en de bloeddruk was normaal. Na 5 weken IC behandeling overleed mw. </a:t>
            </a:r>
          </a:p>
          <a:p>
            <a:pPr>
              <a:buNone/>
            </a:pPr>
            <a:endParaRPr lang="nl-NL" u="sng" dirty="0"/>
          </a:p>
          <a:p>
            <a:pPr>
              <a:buNone/>
            </a:pPr>
            <a:r>
              <a:rPr lang="nl-NL" u="sng" dirty="0"/>
              <a:t>Casus  1:</a:t>
            </a:r>
            <a:r>
              <a:rPr lang="nl-NL" dirty="0"/>
              <a:t>  Na een U3 visite werd dhr. Helling ingestuurd met verdenking pneumonie. Na een behandeling op de IC voor pneumosepsis gedurende 12 dagen, kon dhr. uiteindelijk na 16 dagen naar huis worden ontslagen.</a:t>
            </a:r>
          </a:p>
          <a:p>
            <a:pPr>
              <a:buNone/>
            </a:pPr>
            <a:endParaRPr lang="nl-NL" u="sng" dirty="0"/>
          </a:p>
          <a:p>
            <a:pPr>
              <a:buNone/>
            </a:pPr>
            <a:r>
              <a:rPr lang="nl-NL" u="sng" dirty="0"/>
              <a:t>Casus 2: </a:t>
            </a:r>
            <a:r>
              <a:rPr lang="nl-NL" dirty="0"/>
              <a:t> Dhr. de Groot is bij beoordeling  door de huisarts niet kortademig en heeft een goede saturatie. Thuis behandeld met antibiotica voor luchtweginfectie.</a:t>
            </a:r>
          </a:p>
          <a:p>
            <a:pPr>
              <a:buNone/>
            </a:pPr>
            <a:endParaRPr lang="nl-NL" dirty="0"/>
          </a:p>
          <a:p>
            <a:pPr>
              <a:buNone/>
            </a:pPr>
            <a:endParaRPr lang="nl-NL"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Samenvatting</a:t>
            </a:r>
          </a:p>
        </p:txBody>
      </p:sp>
      <p:sp>
        <p:nvSpPr>
          <p:cNvPr id="3" name="Tijdelijke aanduiding voor inhoud 2"/>
          <p:cNvSpPr>
            <a:spLocks noGrp="1"/>
          </p:cNvSpPr>
          <p:nvPr>
            <p:ph idx="1"/>
          </p:nvPr>
        </p:nvSpPr>
        <p:spPr/>
        <p:txBody>
          <a:bodyPr/>
          <a:lstStyle/>
          <a:p>
            <a:endParaRPr lang="nl-NL" dirty="0"/>
          </a:p>
          <a:p>
            <a:r>
              <a:rPr lang="nl-NL" dirty="0"/>
              <a:t>Sepsis is een levensbedreigend ziektebeeld waarbij snelle behandeling cruciaal is.</a:t>
            </a:r>
          </a:p>
          <a:p>
            <a:endParaRPr lang="nl-NL" dirty="0"/>
          </a:p>
          <a:p>
            <a:r>
              <a:rPr lang="nl-NL" dirty="0"/>
              <a:t>Er is sprake van sepsis bij </a:t>
            </a:r>
            <a:r>
              <a:rPr lang="nl-NL" dirty="0" err="1"/>
              <a:t>orgaanfalen</a:t>
            </a:r>
            <a:r>
              <a:rPr lang="nl-NL" dirty="0"/>
              <a:t> door een infectie.</a:t>
            </a:r>
          </a:p>
          <a:p>
            <a:endParaRPr lang="nl-NL" dirty="0"/>
          </a:p>
          <a:p>
            <a:r>
              <a:rPr lang="nl-NL" dirty="0"/>
              <a:t>De aard en duur van de klachten kunnen erg wisselen.</a:t>
            </a:r>
          </a:p>
          <a:p>
            <a:endParaRPr lang="nl-NL" dirty="0"/>
          </a:p>
          <a:p>
            <a:endParaRPr lang="nl-NL" dirty="0"/>
          </a:p>
          <a:p>
            <a:endParaRPr lang="nl-N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Take home message</a:t>
            </a:r>
          </a:p>
        </p:txBody>
      </p:sp>
      <p:sp>
        <p:nvSpPr>
          <p:cNvPr id="3" name="Tijdelijke aanduiding voor inhoud 2"/>
          <p:cNvSpPr>
            <a:spLocks noGrp="1"/>
          </p:cNvSpPr>
          <p:nvPr>
            <p:ph idx="1"/>
          </p:nvPr>
        </p:nvSpPr>
        <p:spPr>
          <a:xfrm>
            <a:off x="683568" y="1814635"/>
            <a:ext cx="7938432" cy="4125365"/>
          </a:xfrm>
        </p:spPr>
        <p:txBody>
          <a:bodyPr/>
          <a:lstStyle/>
          <a:p>
            <a:pPr>
              <a:buNone/>
            </a:pPr>
            <a:endParaRPr lang="nl-NL" u="sng" dirty="0"/>
          </a:p>
          <a:p>
            <a:pPr>
              <a:buNone/>
            </a:pPr>
            <a:endParaRPr lang="nl-NL" u="sng" dirty="0"/>
          </a:p>
          <a:p>
            <a:pPr>
              <a:buNone/>
            </a:pPr>
            <a:r>
              <a:rPr lang="nl-NL" sz="2400" u="sng" dirty="0"/>
              <a:t>DENK AAN SEPSIS!</a:t>
            </a:r>
          </a:p>
          <a:p>
            <a:endParaRPr lang="nl-NL" dirty="0"/>
          </a:p>
          <a:p>
            <a:endParaRPr lang="nl-NL" dirty="0"/>
          </a:p>
          <a:p>
            <a:r>
              <a:rPr lang="nl-NL" dirty="0"/>
              <a:t>Bij klachten passend bij (algehele) infectie </a:t>
            </a:r>
          </a:p>
          <a:p>
            <a:endParaRPr lang="nl-NL" dirty="0"/>
          </a:p>
          <a:p>
            <a:r>
              <a:rPr lang="nl-NL" dirty="0"/>
              <a:t>Bij risicofactoren voor sepsis (leeftijd, medicatie, co-morbiditeit)</a:t>
            </a:r>
          </a:p>
          <a:p>
            <a:endParaRPr lang="nl-NL" dirty="0"/>
          </a:p>
          <a:p>
            <a:r>
              <a:rPr lang="nl-NL" dirty="0"/>
              <a:t>Bij tekenen van orgaanfalen of shock</a:t>
            </a:r>
          </a:p>
          <a:p>
            <a:endParaRPr lang="nl-NL" dirty="0"/>
          </a:p>
          <a:p>
            <a:endParaRPr lang="nl-N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22000" y="1004344"/>
            <a:ext cx="8100000" cy="768472"/>
          </a:xfrm>
        </p:spPr>
        <p:txBody>
          <a:bodyPr/>
          <a:lstStyle/>
          <a:p>
            <a:r>
              <a:rPr lang="nl-NL" dirty="0"/>
              <a:t>Contact</a:t>
            </a:r>
          </a:p>
        </p:txBody>
      </p:sp>
      <p:sp>
        <p:nvSpPr>
          <p:cNvPr id="3" name="Tijdelijke aanduiding voor inhoud 2"/>
          <p:cNvSpPr>
            <a:spLocks noGrp="1"/>
          </p:cNvSpPr>
          <p:nvPr>
            <p:ph idx="1"/>
          </p:nvPr>
        </p:nvSpPr>
        <p:spPr/>
        <p:txBody>
          <a:bodyPr/>
          <a:lstStyle/>
          <a:p>
            <a:endParaRPr lang="nl-NL" dirty="0"/>
          </a:p>
          <a:p>
            <a:endParaRPr lang="nl-NL" dirty="0"/>
          </a:p>
          <a:p>
            <a:endParaRPr lang="nl-NL" dirty="0"/>
          </a:p>
          <a:p>
            <a:pPr>
              <a:buNone/>
            </a:pPr>
            <a:r>
              <a:rPr lang="nl-NL" dirty="0"/>
              <a:t>Feike Loots</a:t>
            </a:r>
          </a:p>
          <a:p>
            <a:pPr>
              <a:buNone/>
            </a:pPr>
            <a:r>
              <a:rPr lang="nl-NL" dirty="0" err="1">
                <a:hlinkClick r:id="rId2"/>
              </a:rPr>
              <a:t>feike.loots</a:t>
            </a:r>
            <a:r>
              <a:rPr lang="nl-NL" dirty="0">
                <a:hlinkClick r:id="rId2"/>
              </a:rPr>
              <a:t>@</a:t>
            </a:r>
            <a:r>
              <a:rPr lang="nl-NL" dirty="0" err="1">
                <a:hlinkClick r:id="rId2"/>
              </a:rPr>
              <a:t>radboudumc.nl</a:t>
            </a:r>
            <a:endParaRPr lang="nl-N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Hoe vaak komt sepsis voor?</a:t>
            </a:r>
          </a:p>
        </p:txBody>
      </p:sp>
      <p:sp>
        <p:nvSpPr>
          <p:cNvPr id="3" name="Ondertitel 2"/>
          <p:cNvSpPr>
            <a:spLocks noGrp="1"/>
          </p:cNvSpPr>
          <p:nvPr>
            <p:ph type="subTitle" idx="1"/>
          </p:nvPr>
        </p:nvSpPr>
        <p:spPr>
          <a:xfrm>
            <a:off x="522000" y="1844824"/>
            <a:ext cx="8100000" cy="3672407"/>
          </a:xfrm>
        </p:spPr>
        <p:txBody>
          <a:bodyPr/>
          <a:lstStyle/>
          <a:p>
            <a:pPr>
              <a:buFont typeface="Arial" pitchFamily="34" charset="0"/>
              <a:buChar char="•"/>
            </a:pPr>
            <a:r>
              <a:rPr lang="nl-NL" sz="2400" dirty="0">
                <a:solidFill>
                  <a:schemeClr val="tx1"/>
                </a:solidFill>
              </a:rPr>
              <a:t> Schatting UK Sepsis Trust:</a:t>
            </a:r>
          </a:p>
          <a:p>
            <a:r>
              <a:rPr lang="nl-NL" sz="2400" dirty="0">
                <a:solidFill>
                  <a:schemeClr val="tx1"/>
                </a:solidFill>
              </a:rPr>
              <a:t>	- 42.000 doden per jaar</a:t>
            </a:r>
          </a:p>
          <a:p>
            <a:r>
              <a:rPr lang="nl-NL" sz="2400" dirty="0">
                <a:solidFill>
                  <a:schemeClr val="tx1"/>
                </a:solidFill>
              </a:rPr>
              <a:t>	- 12.500 vermijdbaar</a:t>
            </a:r>
          </a:p>
          <a:p>
            <a:pPr>
              <a:buFont typeface="Arial" pitchFamily="34" charset="0"/>
              <a:buChar char="•"/>
            </a:pPr>
            <a:endParaRPr lang="nl-NL" sz="2400" dirty="0">
              <a:solidFill>
                <a:schemeClr val="tx1"/>
              </a:solidFill>
            </a:endParaRPr>
          </a:p>
          <a:p>
            <a:pPr>
              <a:buFont typeface="Arial" pitchFamily="34" charset="0"/>
              <a:buChar char="•"/>
            </a:pPr>
            <a:r>
              <a:rPr lang="nl-NL" sz="2400" dirty="0">
                <a:solidFill>
                  <a:schemeClr val="tx1"/>
                </a:solidFill>
              </a:rPr>
              <a:t> In huisartsenpraktijk vergelijkbaar met incidentie CVA</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92696"/>
            <a:ext cx="8100000" cy="893440"/>
          </a:xfrm>
        </p:spPr>
        <p:txBody>
          <a:bodyPr/>
          <a:lstStyle/>
          <a:p>
            <a:r>
              <a:rPr lang="nl-NL" sz="2800" dirty="0"/>
              <a:t>Literatuur referenties</a:t>
            </a:r>
          </a:p>
        </p:txBody>
      </p:sp>
      <p:sp>
        <p:nvSpPr>
          <p:cNvPr id="3" name="Content Placeholder 2"/>
          <p:cNvSpPr>
            <a:spLocks noGrp="1"/>
          </p:cNvSpPr>
          <p:nvPr>
            <p:ph idx="1"/>
          </p:nvPr>
        </p:nvSpPr>
        <p:spPr>
          <a:xfrm>
            <a:off x="323528" y="1412777"/>
            <a:ext cx="8298472" cy="4527224"/>
          </a:xfrm>
        </p:spPr>
        <p:txBody>
          <a:bodyPr/>
          <a:lstStyle/>
          <a:p>
            <a:r>
              <a:rPr lang="nl-NL" sz="1200" dirty="0"/>
              <a:t>Angus DC, van der Poll T. Severe sepsis and septic shock. N Engl J Med 2013; 369(9): 840-51.</a:t>
            </a:r>
          </a:p>
          <a:p>
            <a:r>
              <a:rPr lang="en-US" sz="1200" dirty="0"/>
              <a:t>Kumar A, Roberts D, Wood KE, Light B, </a:t>
            </a:r>
            <a:r>
              <a:rPr lang="en-US" sz="1200" dirty="0" err="1"/>
              <a:t>Parrillo</a:t>
            </a:r>
            <a:r>
              <a:rPr lang="en-US" sz="1200" dirty="0"/>
              <a:t> JE, Sharma S, et al. </a:t>
            </a:r>
            <a:r>
              <a:rPr lang="en-GB" sz="1200" dirty="0"/>
              <a:t>Duration of hypotension before initiation of effective antimicrobial therapy is the critical determinant of survival in human septic shock. </a:t>
            </a:r>
            <a:r>
              <a:rPr lang="nl-NL" sz="1200" dirty="0"/>
              <a:t>Crit Care Med 2006; 34(6): 1589-96.</a:t>
            </a:r>
          </a:p>
          <a:p>
            <a:r>
              <a:rPr lang="nl-NL" sz="1200" dirty="0"/>
              <a:t>Tromp M, Tjan DHT, van Zanten ARH, Gielen-Wijffels SE, Goekoop GJ, van den Boogaard M, et al. </a:t>
            </a:r>
            <a:r>
              <a:rPr lang="en-GB" sz="1200" dirty="0"/>
              <a:t>The effects of implementation of the Surviving Sepsis Campaign in the Netherlands. </a:t>
            </a:r>
            <a:r>
              <a:rPr lang="en-GB" sz="1200" dirty="0" err="1"/>
              <a:t>Neth</a:t>
            </a:r>
            <a:r>
              <a:rPr lang="en-GB" sz="1200" dirty="0"/>
              <a:t> J Med 2011; 68(6): 292-98.</a:t>
            </a:r>
          </a:p>
          <a:p>
            <a:r>
              <a:rPr lang="en-GB" sz="1200" dirty="0" err="1"/>
              <a:t>Groenewoudt</a:t>
            </a:r>
            <a:r>
              <a:rPr lang="en-GB" sz="1200" dirty="0"/>
              <a:t> M, </a:t>
            </a:r>
            <a:r>
              <a:rPr lang="en-GB" sz="1200" dirty="0" err="1"/>
              <a:t>Roest</a:t>
            </a:r>
            <a:r>
              <a:rPr lang="en-GB" sz="1200" dirty="0"/>
              <a:t> AA, </a:t>
            </a:r>
            <a:r>
              <a:rPr lang="en-GB" sz="1200" dirty="0" err="1"/>
              <a:t>Leijten</a:t>
            </a:r>
            <a:r>
              <a:rPr lang="en-GB" sz="1200" dirty="0"/>
              <a:t> FM, Stassen PM. Septic patients arriving with emergency medical services: a seriously ill population. </a:t>
            </a:r>
            <a:r>
              <a:rPr lang="nl-NL" sz="1200" dirty="0"/>
              <a:t>Eur J Emerg Med 2014; 21(5): 330-35.</a:t>
            </a:r>
          </a:p>
          <a:p>
            <a:r>
              <a:rPr lang="nl-NL" sz="1200" dirty="0"/>
              <a:t>Van der Wekken LCW, Alam N, Holleman F, van Exter P, Kramer MH, Nanayakkara PW. </a:t>
            </a:r>
            <a:r>
              <a:rPr lang="en-GB" sz="1200" dirty="0"/>
              <a:t>Epidemiology of sepsis and its recognition by emergency medical services personnel in the Netherlands. </a:t>
            </a:r>
            <a:r>
              <a:rPr lang="en-US" sz="1200" dirty="0" err="1"/>
              <a:t>Prehosp</a:t>
            </a:r>
            <a:r>
              <a:rPr lang="en-US" sz="1200" dirty="0"/>
              <a:t> </a:t>
            </a:r>
            <a:r>
              <a:rPr lang="en-US" sz="1200" dirty="0" err="1"/>
              <a:t>Emerg</a:t>
            </a:r>
            <a:r>
              <a:rPr lang="en-US" sz="1200" dirty="0"/>
              <a:t> Care 2016; 20(1): 90-96.</a:t>
            </a:r>
          </a:p>
          <a:p>
            <a:r>
              <a:rPr lang="en-AU" sz="1200" dirty="0"/>
              <a:t>Angus DC, Linde-</a:t>
            </a:r>
            <a:r>
              <a:rPr lang="en-AU" sz="1200" dirty="0" err="1"/>
              <a:t>Zwirble</a:t>
            </a:r>
            <a:r>
              <a:rPr lang="en-AU" sz="1200" dirty="0"/>
              <a:t> WT, </a:t>
            </a:r>
            <a:r>
              <a:rPr lang="en-AU" sz="1200" dirty="0" err="1"/>
              <a:t>Lidicker</a:t>
            </a:r>
            <a:r>
              <a:rPr lang="en-AU" sz="1200" dirty="0"/>
              <a:t> J, Clermont G, </a:t>
            </a:r>
            <a:r>
              <a:rPr lang="en-AU" sz="1200" dirty="0" err="1"/>
              <a:t>Carcillo</a:t>
            </a:r>
            <a:r>
              <a:rPr lang="en-AU" sz="1200" dirty="0"/>
              <a:t> J, Pinsky MR. Epidemiology of severe sepsis in the United States: analysis of incidence, outcome, and associated costs of care. </a:t>
            </a:r>
            <a:r>
              <a:rPr lang="en-AU" sz="1200" dirty="0" err="1"/>
              <a:t>Crit</a:t>
            </a:r>
            <a:r>
              <a:rPr lang="en-AU" sz="1200" dirty="0"/>
              <a:t> Care Med. 2001; 29(7):1303-10.</a:t>
            </a:r>
          </a:p>
          <a:p>
            <a:r>
              <a:rPr lang="en-AU" sz="1200" dirty="0"/>
              <a:t>NICE-guideline[NG51]. Sepsis: recognition, diagnosis and early management. London: NICE; 2016.</a:t>
            </a:r>
          </a:p>
          <a:p>
            <a:r>
              <a:rPr lang="en-US" sz="1200" dirty="0"/>
              <a:t>'Toolkit: General Practice recognition &amp; management of Sepsis in adults and children and young people over 12 years.  </a:t>
            </a:r>
            <a:r>
              <a:rPr lang="en-US" sz="1200" dirty="0" err="1"/>
              <a:t>Stockley</a:t>
            </a:r>
            <a:r>
              <a:rPr lang="en-US" sz="1200" dirty="0"/>
              <a:t> S, Daniels R, </a:t>
            </a:r>
            <a:r>
              <a:rPr lang="en-US" sz="1200" dirty="0" err="1"/>
              <a:t>Nutbeam</a:t>
            </a:r>
            <a:r>
              <a:rPr lang="en-US" sz="1200" dirty="0"/>
              <a:t> T. 2016. </a:t>
            </a:r>
            <a:r>
              <a:rPr lang="nl-NL" sz="1200" dirty="0">
                <a:hlinkClick r:id="rId2"/>
              </a:rPr>
              <a:t>http://sepsistrust.org/wp-content/uploads/2016/07/GP-toolkit-2016-FINAL-2.pdf</a:t>
            </a:r>
            <a:r>
              <a:rPr lang="nl-NL" sz="1200" dirty="0"/>
              <a:t>. </a:t>
            </a:r>
          </a:p>
          <a:p>
            <a:endParaRPr lang="nl-NL" dirty="0"/>
          </a:p>
        </p:txBody>
      </p:sp>
    </p:spTree>
    <p:extLst>
      <p:ext uri="{BB962C8B-B14F-4D97-AF65-F5344CB8AC3E}">
        <p14:creationId xmlns:p14="http://schemas.microsoft.com/office/powerpoint/2010/main" val="3938827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Casus mw Bakker (67 jaar)</a:t>
            </a:r>
          </a:p>
        </p:txBody>
      </p:sp>
      <p:sp>
        <p:nvSpPr>
          <p:cNvPr id="3" name="Tijdelijke aanduiding voor inhoud 2"/>
          <p:cNvSpPr>
            <a:spLocks noGrp="1"/>
          </p:cNvSpPr>
          <p:nvPr>
            <p:ph idx="1"/>
          </p:nvPr>
        </p:nvSpPr>
        <p:spPr/>
        <p:txBody>
          <a:bodyPr/>
          <a:lstStyle/>
          <a:p>
            <a:r>
              <a:rPr lang="nl-NL" dirty="0"/>
              <a:t>De man van mw. Bakker belt half acht ‘s ochtends omdat zijn vrouw overgeeft en last heeft van diarree.</a:t>
            </a:r>
          </a:p>
          <a:p>
            <a:endParaRPr lang="nl-NL" dirty="0"/>
          </a:p>
          <a:p>
            <a:r>
              <a:rPr lang="nl-NL" dirty="0"/>
              <a:t>Ze heeft een ontstoken vinger met een rode streep over haar arm en sinds vannacht koorts. Haar duim is dik en blauw. Temperatuur 38,8 ⁰C. Ze ziet grauw en is helemaal in de war. Ze maakt een zieke indruk.</a:t>
            </a:r>
          </a:p>
          <a:p>
            <a:endParaRPr lang="nl-NL" dirty="0"/>
          </a:p>
          <a:p>
            <a:r>
              <a:rPr lang="nl-NL" dirty="0"/>
              <a:t>Ze is bekend met </a:t>
            </a:r>
            <a:r>
              <a:rPr lang="nl-NL" dirty="0" err="1"/>
              <a:t>Alzheimer</a:t>
            </a:r>
            <a:r>
              <a:rPr lang="nl-NL" dirty="0"/>
              <a:t>, maar is nu meer in de war dan anders. </a:t>
            </a:r>
          </a:p>
        </p:txBody>
      </p:sp>
    </p:spTree>
    <p:extLst>
      <p:ext uri="{BB962C8B-B14F-4D97-AF65-F5344CB8AC3E}">
        <p14:creationId xmlns:p14="http://schemas.microsoft.com/office/powerpoint/2010/main" val="608978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Afbeelding 5" descr="plaatje sepsis.png"/>
          <p:cNvPicPr>
            <a:picLocks noChangeAspect="1"/>
          </p:cNvPicPr>
          <p:nvPr/>
        </p:nvPicPr>
        <p:blipFill>
          <a:blip r:embed="rId3" cstate="print"/>
          <a:stretch>
            <a:fillRect/>
          </a:stretch>
        </p:blipFill>
        <p:spPr>
          <a:xfrm>
            <a:off x="4355976" y="2753672"/>
            <a:ext cx="4310670" cy="3461766"/>
          </a:xfrm>
          <a:prstGeom prst="rect">
            <a:avLst/>
          </a:prstGeom>
        </p:spPr>
      </p:pic>
      <p:sp>
        <p:nvSpPr>
          <p:cNvPr id="2" name="Titel 1"/>
          <p:cNvSpPr>
            <a:spLocks noGrp="1"/>
          </p:cNvSpPr>
          <p:nvPr>
            <p:ph type="title"/>
          </p:nvPr>
        </p:nvSpPr>
        <p:spPr/>
        <p:txBody>
          <a:bodyPr/>
          <a:lstStyle/>
          <a:p>
            <a:r>
              <a:rPr lang="nl-NL" dirty="0"/>
              <a:t>Definitie sepsis</a:t>
            </a:r>
          </a:p>
        </p:txBody>
      </p:sp>
      <p:sp>
        <p:nvSpPr>
          <p:cNvPr id="3" name="Tijdelijke aanduiding voor inhoud 2"/>
          <p:cNvSpPr>
            <a:spLocks noGrp="1"/>
          </p:cNvSpPr>
          <p:nvPr>
            <p:ph idx="1"/>
          </p:nvPr>
        </p:nvSpPr>
        <p:spPr>
          <a:xfrm>
            <a:off x="539552" y="1844824"/>
            <a:ext cx="8100000" cy="4125365"/>
          </a:xfrm>
        </p:spPr>
        <p:txBody>
          <a:bodyPr/>
          <a:lstStyle/>
          <a:p>
            <a:pPr>
              <a:buNone/>
            </a:pPr>
            <a:r>
              <a:rPr lang="en-US" sz="2400" dirty="0"/>
              <a:t>“</a:t>
            </a:r>
            <a:r>
              <a:rPr lang="en-US" sz="2400" dirty="0" err="1"/>
              <a:t>Levensbedreigende</a:t>
            </a:r>
            <a:r>
              <a:rPr lang="en-US" sz="2400" dirty="0"/>
              <a:t> </a:t>
            </a:r>
            <a:r>
              <a:rPr lang="en-US" sz="2400" dirty="0" err="1"/>
              <a:t>orgaandisfunctie</a:t>
            </a:r>
            <a:r>
              <a:rPr lang="en-US" sz="2400" dirty="0"/>
              <a:t> door </a:t>
            </a:r>
            <a:r>
              <a:rPr lang="en-US" sz="2400" dirty="0" err="1"/>
              <a:t>een</a:t>
            </a:r>
            <a:r>
              <a:rPr lang="en-US" sz="2400" dirty="0"/>
              <a:t> </a:t>
            </a:r>
            <a:r>
              <a:rPr lang="en-US" sz="2400" dirty="0" err="1"/>
              <a:t>verstoorde</a:t>
            </a:r>
            <a:r>
              <a:rPr lang="en-US" sz="2400" dirty="0"/>
              <a:t> </a:t>
            </a:r>
            <a:r>
              <a:rPr lang="en-US" sz="2400" dirty="0" err="1"/>
              <a:t>afweerreactie</a:t>
            </a:r>
            <a:r>
              <a:rPr lang="en-US" sz="2400" dirty="0"/>
              <a:t> </a:t>
            </a:r>
            <a:r>
              <a:rPr lang="en-US" sz="2400" dirty="0" err="1"/>
              <a:t>als</a:t>
            </a:r>
            <a:r>
              <a:rPr lang="en-US" sz="2400" dirty="0"/>
              <a:t> </a:t>
            </a:r>
            <a:r>
              <a:rPr lang="en-US" sz="2400" dirty="0" err="1"/>
              <a:t>gevolg</a:t>
            </a:r>
            <a:r>
              <a:rPr lang="en-US" sz="2400" dirty="0"/>
              <a:t> van </a:t>
            </a:r>
            <a:r>
              <a:rPr lang="en-US" sz="2400" dirty="0" err="1"/>
              <a:t>een</a:t>
            </a:r>
            <a:r>
              <a:rPr lang="en-US" sz="2400" dirty="0"/>
              <a:t> </a:t>
            </a:r>
            <a:r>
              <a:rPr lang="en-US" sz="2400" dirty="0" err="1"/>
              <a:t>infectie</a:t>
            </a:r>
            <a:r>
              <a:rPr lang="en-US" sz="2400" dirty="0"/>
              <a:t>”</a:t>
            </a:r>
          </a:p>
          <a:p>
            <a:pPr>
              <a:buNone/>
            </a:pPr>
            <a:endParaRPr lang="en-US" sz="2400" dirty="0">
              <a:solidFill>
                <a:schemeClr val="tx2">
                  <a:lumMod val="50000"/>
                </a:schemeClr>
              </a:solidFill>
            </a:endParaRPr>
          </a:p>
          <a:p>
            <a:pPr>
              <a:buNone/>
            </a:pPr>
            <a:endParaRPr lang="en-US" dirty="0">
              <a:solidFill>
                <a:schemeClr val="tx2">
                  <a:lumMod val="50000"/>
                </a:schemeClr>
              </a:solidFill>
            </a:endParaRPr>
          </a:p>
          <a:p>
            <a:pPr marL="457200" indent="-457200">
              <a:buFont typeface="+mj-lt"/>
              <a:buAutoNum type="arabicPeriod"/>
            </a:pPr>
            <a:r>
              <a:rPr lang="en-US" sz="3600" dirty="0" err="1">
                <a:solidFill>
                  <a:schemeClr val="tx2">
                    <a:lumMod val="50000"/>
                  </a:schemeClr>
                </a:solidFill>
              </a:rPr>
              <a:t>Infectie</a:t>
            </a:r>
            <a:endParaRPr lang="en-US" sz="3600" dirty="0">
              <a:solidFill>
                <a:schemeClr val="tx2">
                  <a:lumMod val="50000"/>
                </a:schemeClr>
              </a:solidFill>
            </a:endParaRPr>
          </a:p>
          <a:p>
            <a:pPr marL="457200" indent="-457200">
              <a:buFont typeface="+mj-lt"/>
              <a:buAutoNum type="arabicPeriod"/>
            </a:pPr>
            <a:endParaRPr lang="en-US" sz="3600" dirty="0">
              <a:solidFill>
                <a:schemeClr val="tx2">
                  <a:lumMod val="50000"/>
                </a:schemeClr>
              </a:solidFill>
            </a:endParaRPr>
          </a:p>
          <a:p>
            <a:pPr marL="457200" indent="-457200">
              <a:buFont typeface="+mj-lt"/>
              <a:buAutoNum type="arabicPeriod"/>
            </a:pPr>
            <a:endParaRPr lang="en-US" sz="3600" dirty="0">
              <a:solidFill>
                <a:schemeClr val="tx2">
                  <a:lumMod val="50000"/>
                </a:schemeClr>
              </a:solidFill>
            </a:endParaRPr>
          </a:p>
          <a:p>
            <a:pPr marL="457200" indent="-457200">
              <a:buFont typeface="+mj-lt"/>
              <a:buAutoNum type="arabicPeriod"/>
            </a:pPr>
            <a:endParaRPr lang="en-US" sz="3600" dirty="0">
              <a:solidFill>
                <a:schemeClr val="tx2">
                  <a:lumMod val="50000"/>
                </a:schemeClr>
              </a:solidFill>
            </a:endParaRPr>
          </a:p>
          <a:p>
            <a:pPr marL="457200" indent="-457200">
              <a:buFont typeface="+mj-lt"/>
              <a:buAutoNum type="arabicPeriod"/>
            </a:pPr>
            <a:endParaRPr lang="en-US" sz="3600" dirty="0">
              <a:solidFill>
                <a:schemeClr val="tx2">
                  <a:lumMod val="50000"/>
                </a:schemeClr>
              </a:solidFill>
            </a:endParaRPr>
          </a:p>
          <a:p>
            <a:pPr marL="457200" indent="-457200">
              <a:buFont typeface="+mj-lt"/>
              <a:buAutoNum type="arabicPeriod"/>
            </a:pPr>
            <a:r>
              <a:rPr lang="en-US" sz="3600" dirty="0" err="1">
                <a:solidFill>
                  <a:schemeClr val="tx2">
                    <a:lumMod val="50000"/>
                  </a:schemeClr>
                </a:solidFill>
              </a:rPr>
              <a:t>Orgaanfalen</a:t>
            </a:r>
            <a:endParaRPr lang="en-US" sz="2400" dirty="0">
              <a:solidFill>
                <a:schemeClr val="tx2">
                  <a:lumMod val="50000"/>
                </a:schemeClr>
              </a:solidFill>
            </a:endParaRPr>
          </a:p>
          <a:p>
            <a:pPr marL="457200" indent="-457200">
              <a:buNone/>
            </a:pPr>
            <a:endParaRPr lang="en-US" sz="2400" dirty="0">
              <a:solidFill>
                <a:schemeClr val="tx2">
                  <a:lumMod val="50000"/>
                </a:schemeClr>
              </a:solidFill>
            </a:endParaRPr>
          </a:p>
        </p:txBody>
      </p:sp>
      <p:sp>
        <p:nvSpPr>
          <p:cNvPr id="5" name="Tekstvak 4"/>
          <p:cNvSpPr txBox="1"/>
          <p:nvPr/>
        </p:nvSpPr>
        <p:spPr>
          <a:xfrm>
            <a:off x="1547664" y="3429000"/>
            <a:ext cx="504056" cy="1107996"/>
          </a:xfrm>
          <a:prstGeom prst="rect">
            <a:avLst/>
          </a:prstGeom>
          <a:noFill/>
        </p:spPr>
        <p:txBody>
          <a:bodyPr wrap="square" rtlCol="0">
            <a:spAutoFit/>
          </a:bodyPr>
          <a:lstStyle/>
          <a:p>
            <a:r>
              <a:rPr lang="nl-NL" sz="6600" dirty="0">
                <a:solidFill>
                  <a:schemeClr val="accent1">
                    <a:lumMod val="50000"/>
                  </a:schemeClr>
                </a:solidFill>
              </a:rPr>
              <a:t>+</a:t>
            </a:r>
          </a:p>
        </p:txBody>
      </p:sp>
      <p:sp>
        <p:nvSpPr>
          <p:cNvPr id="8" name="Rechthoek 7"/>
          <p:cNvSpPr/>
          <p:nvPr/>
        </p:nvSpPr>
        <p:spPr>
          <a:xfrm>
            <a:off x="2699792" y="2852936"/>
            <a:ext cx="1440160" cy="936104"/>
          </a:xfrm>
          <a:prstGeom prst="rect">
            <a:avLst/>
          </a:prstGeom>
          <a:solidFill>
            <a:schemeClr val="accent4">
              <a:lumMod val="20000"/>
              <a:lumOff val="8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nl-NL" b="1" dirty="0">
                <a:solidFill>
                  <a:schemeClr val="tx1"/>
                </a:solidFill>
              </a:rPr>
              <a:t>Bacterie</a:t>
            </a:r>
          </a:p>
          <a:p>
            <a:r>
              <a:rPr lang="nl-NL" dirty="0">
                <a:solidFill>
                  <a:schemeClr val="tx1"/>
                </a:solidFill>
              </a:rPr>
              <a:t>Virus</a:t>
            </a:r>
          </a:p>
          <a:p>
            <a:r>
              <a:rPr lang="nl-NL" dirty="0">
                <a:solidFill>
                  <a:schemeClr val="tx1"/>
                </a:solidFill>
              </a:rPr>
              <a:t>Schimmel</a:t>
            </a:r>
          </a:p>
        </p:txBody>
      </p:sp>
      <p:sp>
        <p:nvSpPr>
          <p:cNvPr id="9" name="Rechthoek 8"/>
          <p:cNvSpPr/>
          <p:nvPr/>
        </p:nvSpPr>
        <p:spPr>
          <a:xfrm>
            <a:off x="2699792" y="5013176"/>
            <a:ext cx="1368152" cy="1224136"/>
          </a:xfrm>
          <a:prstGeom prst="rect">
            <a:avLst/>
          </a:prstGeom>
          <a:solidFill>
            <a:schemeClr val="accent4">
              <a:lumMod val="20000"/>
              <a:lumOff val="8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nl-NL" sz="1600" dirty="0">
                <a:solidFill>
                  <a:schemeClr val="tx1"/>
                </a:solidFill>
              </a:rPr>
              <a:t>Nieren</a:t>
            </a:r>
          </a:p>
          <a:p>
            <a:r>
              <a:rPr lang="nl-NL" sz="1600" dirty="0">
                <a:solidFill>
                  <a:schemeClr val="tx1"/>
                </a:solidFill>
              </a:rPr>
              <a:t>Hersenen</a:t>
            </a:r>
          </a:p>
          <a:p>
            <a:r>
              <a:rPr lang="nl-NL" sz="1600" dirty="0">
                <a:solidFill>
                  <a:schemeClr val="tx1"/>
                </a:solidFill>
              </a:rPr>
              <a:t>Hart</a:t>
            </a:r>
          </a:p>
          <a:p>
            <a:r>
              <a:rPr lang="nl-NL" sz="1600" dirty="0">
                <a:solidFill>
                  <a:schemeClr val="tx1"/>
                </a:solidFill>
              </a:rPr>
              <a:t>Longen</a:t>
            </a:r>
          </a:p>
          <a:p>
            <a:r>
              <a:rPr lang="nl-NL" sz="1600" dirty="0">
                <a:solidFill>
                  <a:schemeClr val="tx1"/>
                </a:solidFill>
              </a:rPr>
              <a:t>Lever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p:bldP spid="8" grpId="0" animBg="1"/>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Van infectie naar sepsis</a:t>
            </a:r>
          </a:p>
        </p:txBody>
      </p:sp>
      <p:sp>
        <p:nvSpPr>
          <p:cNvPr id="5" name="Rechthoek 4"/>
          <p:cNvSpPr/>
          <p:nvPr/>
        </p:nvSpPr>
        <p:spPr>
          <a:xfrm>
            <a:off x="755576" y="1988840"/>
            <a:ext cx="1656184"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Lokale infectie</a:t>
            </a:r>
          </a:p>
        </p:txBody>
      </p:sp>
      <p:sp>
        <p:nvSpPr>
          <p:cNvPr id="7" name="Rechthoek 6"/>
          <p:cNvSpPr/>
          <p:nvPr/>
        </p:nvSpPr>
        <p:spPr>
          <a:xfrm>
            <a:off x="2699792" y="1988840"/>
            <a:ext cx="1656184"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Algehele infectie</a:t>
            </a:r>
          </a:p>
        </p:txBody>
      </p:sp>
      <p:sp>
        <p:nvSpPr>
          <p:cNvPr id="8" name="Rechthoek 7"/>
          <p:cNvSpPr/>
          <p:nvPr/>
        </p:nvSpPr>
        <p:spPr>
          <a:xfrm>
            <a:off x="4644008" y="1988840"/>
            <a:ext cx="1656184"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err="1"/>
              <a:t>Orgaanfalen</a:t>
            </a:r>
            <a:r>
              <a:rPr lang="nl-NL" dirty="0"/>
              <a:t>/ shock</a:t>
            </a:r>
          </a:p>
        </p:txBody>
      </p:sp>
      <p:sp>
        <p:nvSpPr>
          <p:cNvPr id="9" name="Rechthoek 8"/>
          <p:cNvSpPr/>
          <p:nvPr/>
        </p:nvSpPr>
        <p:spPr>
          <a:xfrm>
            <a:off x="6588224" y="1988840"/>
            <a:ext cx="1656184"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Dood</a:t>
            </a:r>
          </a:p>
        </p:txBody>
      </p:sp>
      <p:sp>
        <p:nvSpPr>
          <p:cNvPr id="10" name="Ingekeepte PIJL-RECHTS 9"/>
          <p:cNvSpPr/>
          <p:nvPr/>
        </p:nvSpPr>
        <p:spPr>
          <a:xfrm>
            <a:off x="4211960" y="2204864"/>
            <a:ext cx="432048" cy="484632"/>
          </a:xfrm>
          <a:prstGeom prst="notched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nl-NL"/>
          </a:p>
        </p:txBody>
      </p:sp>
      <p:sp>
        <p:nvSpPr>
          <p:cNvPr id="11" name="Ingekeepte PIJL-RECHTS 10"/>
          <p:cNvSpPr/>
          <p:nvPr/>
        </p:nvSpPr>
        <p:spPr>
          <a:xfrm>
            <a:off x="2339752" y="2204864"/>
            <a:ext cx="432048" cy="484632"/>
          </a:xfrm>
          <a:prstGeom prst="notched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nl-NL"/>
          </a:p>
        </p:txBody>
      </p:sp>
      <p:sp>
        <p:nvSpPr>
          <p:cNvPr id="12" name="Ingekeepte PIJL-RECHTS 11"/>
          <p:cNvSpPr/>
          <p:nvPr/>
        </p:nvSpPr>
        <p:spPr>
          <a:xfrm>
            <a:off x="6156176" y="2204864"/>
            <a:ext cx="432048" cy="484632"/>
          </a:xfrm>
          <a:prstGeom prst="notched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nl-NL"/>
          </a:p>
        </p:txBody>
      </p:sp>
      <p:sp>
        <p:nvSpPr>
          <p:cNvPr id="13" name="Rechthoek 12"/>
          <p:cNvSpPr/>
          <p:nvPr/>
        </p:nvSpPr>
        <p:spPr>
          <a:xfrm>
            <a:off x="755576" y="3212976"/>
            <a:ext cx="1656184" cy="1872208"/>
          </a:xfrm>
          <a:prstGeom prst="rect">
            <a:avLst/>
          </a:prstGeom>
          <a:solidFill>
            <a:schemeClr val="accent4">
              <a:lumMod val="20000"/>
              <a:lumOff val="8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nl-NL" dirty="0">
                <a:solidFill>
                  <a:schemeClr val="tx1"/>
                </a:solidFill>
              </a:rPr>
              <a:t>Hoesten</a:t>
            </a:r>
          </a:p>
          <a:p>
            <a:pPr algn="ctr"/>
            <a:r>
              <a:rPr lang="nl-NL" dirty="0">
                <a:solidFill>
                  <a:schemeClr val="tx1"/>
                </a:solidFill>
              </a:rPr>
              <a:t>Buikpijn</a:t>
            </a:r>
          </a:p>
          <a:p>
            <a:pPr algn="ctr"/>
            <a:r>
              <a:rPr lang="nl-NL" dirty="0" err="1">
                <a:solidFill>
                  <a:schemeClr val="tx1"/>
                </a:solidFill>
              </a:rPr>
              <a:t>Mictieklachten</a:t>
            </a:r>
            <a:endParaRPr lang="nl-NL" dirty="0">
              <a:solidFill>
                <a:schemeClr val="tx1"/>
              </a:solidFill>
            </a:endParaRPr>
          </a:p>
          <a:p>
            <a:pPr algn="ctr"/>
            <a:r>
              <a:rPr lang="nl-NL" dirty="0">
                <a:solidFill>
                  <a:schemeClr val="tx1"/>
                </a:solidFill>
              </a:rPr>
              <a:t>Roodheid</a:t>
            </a:r>
          </a:p>
          <a:p>
            <a:pPr algn="ctr"/>
            <a:r>
              <a:rPr lang="nl-NL" dirty="0">
                <a:solidFill>
                  <a:schemeClr val="tx1"/>
                </a:solidFill>
              </a:rPr>
              <a:t>Pijn</a:t>
            </a:r>
          </a:p>
        </p:txBody>
      </p:sp>
      <p:sp>
        <p:nvSpPr>
          <p:cNvPr id="14" name="Rechthoek 13"/>
          <p:cNvSpPr/>
          <p:nvPr/>
        </p:nvSpPr>
        <p:spPr>
          <a:xfrm>
            <a:off x="2699792" y="3212976"/>
            <a:ext cx="1656184" cy="1872208"/>
          </a:xfrm>
          <a:prstGeom prst="rect">
            <a:avLst/>
          </a:prstGeom>
          <a:solidFill>
            <a:schemeClr val="accent4">
              <a:lumMod val="20000"/>
              <a:lumOff val="8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nl-NL" dirty="0">
                <a:solidFill>
                  <a:schemeClr val="tx1"/>
                </a:solidFill>
              </a:rPr>
              <a:t>Koorts</a:t>
            </a:r>
          </a:p>
          <a:p>
            <a:pPr algn="ctr"/>
            <a:r>
              <a:rPr lang="nl-NL" dirty="0">
                <a:solidFill>
                  <a:schemeClr val="tx1"/>
                </a:solidFill>
              </a:rPr>
              <a:t>Koude rilling</a:t>
            </a:r>
          </a:p>
          <a:p>
            <a:pPr algn="ctr"/>
            <a:r>
              <a:rPr lang="nl-NL" dirty="0">
                <a:solidFill>
                  <a:schemeClr val="tx1"/>
                </a:solidFill>
              </a:rPr>
              <a:t>Algeheel ziek</a:t>
            </a:r>
          </a:p>
          <a:p>
            <a:pPr algn="ctr"/>
            <a:r>
              <a:rPr lang="nl-NL" dirty="0">
                <a:solidFill>
                  <a:schemeClr val="tx1"/>
                </a:solidFill>
              </a:rPr>
              <a:t>Braken</a:t>
            </a:r>
          </a:p>
          <a:p>
            <a:pPr algn="ctr"/>
            <a:r>
              <a:rPr lang="nl-NL" dirty="0">
                <a:solidFill>
                  <a:schemeClr val="tx1"/>
                </a:solidFill>
              </a:rPr>
              <a:t>Diarree</a:t>
            </a:r>
          </a:p>
        </p:txBody>
      </p:sp>
      <p:sp>
        <p:nvSpPr>
          <p:cNvPr id="15" name="Rechthoek 14"/>
          <p:cNvSpPr/>
          <p:nvPr/>
        </p:nvSpPr>
        <p:spPr>
          <a:xfrm>
            <a:off x="4644008" y="3212976"/>
            <a:ext cx="1656184" cy="1872208"/>
          </a:xfrm>
          <a:prstGeom prst="rect">
            <a:avLst/>
          </a:prstGeom>
          <a:solidFill>
            <a:schemeClr val="accent4">
              <a:lumMod val="20000"/>
              <a:lumOff val="8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nl-NL" dirty="0">
                <a:solidFill>
                  <a:schemeClr val="tx1"/>
                </a:solidFill>
              </a:rPr>
              <a:t>Verwardheid</a:t>
            </a:r>
          </a:p>
          <a:p>
            <a:pPr algn="ctr"/>
            <a:r>
              <a:rPr lang="nl-NL" dirty="0">
                <a:solidFill>
                  <a:schemeClr val="tx1"/>
                </a:solidFill>
              </a:rPr>
              <a:t>Grauw/bleek</a:t>
            </a:r>
          </a:p>
          <a:p>
            <a:pPr algn="ctr"/>
            <a:r>
              <a:rPr lang="nl-NL" dirty="0">
                <a:solidFill>
                  <a:schemeClr val="tx1"/>
                </a:solidFill>
              </a:rPr>
              <a:t>Koude huid</a:t>
            </a:r>
          </a:p>
          <a:p>
            <a:pPr algn="ctr"/>
            <a:r>
              <a:rPr lang="nl-NL" dirty="0">
                <a:solidFill>
                  <a:schemeClr val="tx1"/>
                </a:solidFill>
              </a:rPr>
              <a:t>Niet plassen</a:t>
            </a:r>
          </a:p>
          <a:p>
            <a:pPr algn="ctr"/>
            <a:r>
              <a:rPr lang="nl-NL" dirty="0">
                <a:solidFill>
                  <a:schemeClr val="tx1"/>
                </a:solidFill>
              </a:rPr>
              <a:t>Lage bloeddruk</a:t>
            </a:r>
          </a:p>
        </p:txBody>
      </p:sp>
      <p:cxnSp>
        <p:nvCxnSpPr>
          <p:cNvPr id="18" name="Rechte verbindingslijn met pijl 17"/>
          <p:cNvCxnSpPr>
            <a:stCxn id="5" idx="2"/>
            <a:endCxn id="13" idx="0"/>
          </p:cNvCxnSpPr>
          <p:nvPr/>
        </p:nvCxnSpPr>
        <p:spPr>
          <a:xfrm>
            <a:off x="1583668" y="2780928"/>
            <a:ext cx="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Rechte verbindingslijn met pijl 18"/>
          <p:cNvCxnSpPr/>
          <p:nvPr/>
        </p:nvCxnSpPr>
        <p:spPr>
          <a:xfrm>
            <a:off x="3491880" y="2780928"/>
            <a:ext cx="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Rechte verbindingslijn met pijl 19"/>
          <p:cNvCxnSpPr/>
          <p:nvPr/>
        </p:nvCxnSpPr>
        <p:spPr>
          <a:xfrm>
            <a:off x="5436096" y="2780928"/>
            <a:ext cx="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1" name="Rechthoek 20"/>
          <p:cNvSpPr/>
          <p:nvPr/>
        </p:nvSpPr>
        <p:spPr>
          <a:xfrm>
            <a:off x="755576" y="5373216"/>
            <a:ext cx="1656184" cy="64807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rPr>
              <a:t>Uren tot dagen</a:t>
            </a:r>
          </a:p>
          <a:p>
            <a:pPr algn="ctr"/>
            <a:r>
              <a:rPr lang="nl-NL" dirty="0">
                <a:solidFill>
                  <a:schemeClr val="tx1"/>
                </a:solidFill>
              </a:rPr>
              <a:t>Afwezig</a:t>
            </a:r>
          </a:p>
        </p:txBody>
      </p:sp>
      <p:sp>
        <p:nvSpPr>
          <p:cNvPr id="22" name="Rechthoek 21"/>
          <p:cNvSpPr/>
          <p:nvPr/>
        </p:nvSpPr>
        <p:spPr>
          <a:xfrm>
            <a:off x="2699792" y="5373216"/>
            <a:ext cx="1656184" cy="64807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rPr>
              <a:t>Uren tot dagen</a:t>
            </a:r>
          </a:p>
        </p:txBody>
      </p:sp>
      <p:sp>
        <p:nvSpPr>
          <p:cNvPr id="23" name="Rechthoek 22"/>
          <p:cNvSpPr/>
          <p:nvPr/>
        </p:nvSpPr>
        <p:spPr>
          <a:xfrm>
            <a:off x="4644008" y="5373216"/>
            <a:ext cx="1656184" cy="64807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rPr>
              <a:t>Uren tot dag(en)</a:t>
            </a:r>
          </a:p>
        </p:txBody>
      </p:sp>
      <p:sp>
        <p:nvSpPr>
          <p:cNvPr id="24" name="Ingekeepte PIJL-RECHTS 23"/>
          <p:cNvSpPr/>
          <p:nvPr/>
        </p:nvSpPr>
        <p:spPr>
          <a:xfrm>
            <a:off x="2339752" y="5445224"/>
            <a:ext cx="432048" cy="484632"/>
          </a:xfrm>
          <a:prstGeom prst="notchedRightArrow">
            <a:avLst/>
          </a:prstGeom>
          <a:solidFill>
            <a:schemeClr val="bg2"/>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nl-NL"/>
          </a:p>
        </p:txBody>
      </p:sp>
      <p:sp>
        <p:nvSpPr>
          <p:cNvPr id="25" name="Ingekeepte PIJL-RECHTS 24"/>
          <p:cNvSpPr/>
          <p:nvPr/>
        </p:nvSpPr>
        <p:spPr>
          <a:xfrm>
            <a:off x="4283968" y="5445224"/>
            <a:ext cx="432048" cy="484632"/>
          </a:xfrm>
          <a:prstGeom prst="notchedRightArrow">
            <a:avLst/>
          </a:prstGeom>
          <a:solidFill>
            <a:schemeClr val="bg2"/>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nl-NL"/>
          </a:p>
        </p:txBody>
      </p:sp>
      <p:cxnSp>
        <p:nvCxnSpPr>
          <p:cNvPr id="27" name="Rechte verbindingslijn 26"/>
          <p:cNvCxnSpPr/>
          <p:nvPr/>
        </p:nvCxnSpPr>
        <p:spPr>
          <a:xfrm>
            <a:off x="4499992" y="1700808"/>
            <a:ext cx="0" cy="4536504"/>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21" grpId="0" animBg="1"/>
      <p:bldP spid="22" grpId="0" animBg="1"/>
      <p:bldP spid="23" grpId="0" animBg="1"/>
      <p:bldP spid="24" grpId="0" animBg="1"/>
      <p:bldP spid="2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Relatie tussen leeftijd en sepsis</a:t>
            </a:r>
          </a:p>
        </p:txBody>
      </p:sp>
      <p:pic>
        <p:nvPicPr>
          <p:cNvPr id="4" name="Tijdelijke aanduiding voor inhoud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99592" y="1484784"/>
            <a:ext cx="6617455" cy="4635416"/>
          </a:xfrm>
        </p:spPr>
      </p:pic>
      <p:sp>
        <p:nvSpPr>
          <p:cNvPr id="6" name="Tekstvak 5"/>
          <p:cNvSpPr txBox="1"/>
          <p:nvPr/>
        </p:nvSpPr>
        <p:spPr>
          <a:xfrm>
            <a:off x="1043608" y="5805264"/>
            <a:ext cx="7817579" cy="523220"/>
          </a:xfrm>
          <a:prstGeom prst="rect">
            <a:avLst/>
          </a:prstGeom>
          <a:noFill/>
        </p:spPr>
        <p:txBody>
          <a:bodyPr wrap="square" rtlCol="0">
            <a:spAutoFit/>
          </a:bodyPr>
          <a:lstStyle/>
          <a:p>
            <a:r>
              <a:rPr lang="nl-NL" sz="1400" i="1" dirty="0"/>
              <a:t>Bron: </a:t>
            </a:r>
            <a:r>
              <a:rPr lang="nl-NL" sz="1400" i="1" dirty="0" err="1"/>
              <a:t>Angus</a:t>
            </a:r>
            <a:r>
              <a:rPr lang="nl-NL" sz="1400" i="1" dirty="0"/>
              <a:t> et al. </a:t>
            </a:r>
            <a:r>
              <a:rPr lang="en-US" sz="1400" i="1" dirty="0"/>
              <a:t>Epidemiology of severe sepsis in the United States: analysis of incidence, outcome, and associated costs of care. </a:t>
            </a:r>
            <a:r>
              <a:rPr lang="en-US" sz="1400" i="1" dirty="0" err="1"/>
              <a:t>Crit</a:t>
            </a:r>
            <a:r>
              <a:rPr lang="en-US" sz="1400" i="1" dirty="0"/>
              <a:t> Care Med. 2001; 29(7):1303-10</a:t>
            </a:r>
            <a:r>
              <a:rPr lang="en-US" sz="1400" dirty="0"/>
              <a:t>.</a:t>
            </a:r>
            <a:endParaRPr lang="nl-NL" sz="1400" i="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Onderzoek HAP/IC Ede 2011-2015</a:t>
            </a:r>
          </a:p>
        </p:txBody>
      </p:sp>
      <p:pic>
        <p:nvPicPr>
          <p:cNvPr id="4" name="Tijdelijke aanduiding voor inhoud 7" descr="ICU_onderzoek.png"/>
          <p:cNvPicPr>
            <a:picLocks noGrp="1" noChangeAspect="1"/>
          </p:cNvPicPr>
          <p:nvPr>
            <p:ph idx="1"/>
          </p:nvPr>
        </p:nvPicPr>
        <p:blipFill>
          <a:blip r:embed="rId2" cstate="print"/>
          <a:stretch>
            <a:fillRect/>
          </a:stretch>
        </p:blipFill>
        <p:spPr>
          <a:xfrm>
            <a:off x="1187624" y="2060848"/>
            <a:ext cx="6741622" cy="4125912"/>
          </a:xfrm>
        </p:spPr>
      </p:pic>
      <p:sp>
        <p:nvSpPr>
          <p:cNvPr id="5" name="Tekstvak 4"/>
          <p:cNvSpPr txBox="1"/>
          <p:nvPr/>
        </p:nvSpPr>
        <p:spPr>
          <a:xfrm>
            <a:off x="539552" y="1988840"/>
            <a:ext cx="5400600" cy="1200329"/>
          </a:xfrm>
          <a:prstGeom prst="rect">
            <a:avLst/>
          </a:prstGeom>
          <a:noFill/>
        </p:spPr>
        <p:txBody>
          <a:bodyPr wrap="square" rtlCol="0">
            <a:spAutoFit/>
          </a:bodyPr>
          <a:lstStyle/>
          <a:p>
            <a:r>
              <a:rPr lang="nl-NL" dirty="0"/>
              <a:t>- In ongeveer de helft contact met HAP voor IC opname</a:t>
            </a:r>
            <a:br>
              <a:rPr lang="nl-NL" dirty="0"/>
            </a:br>
            <a:r>
              <a:rPr lang="nl-NL" dirty="0"/>
              <a:t>- Dit betreft meestal een visite</a:t>
            </a:r>
            <a:br>
              <a:rPr lang="nl-NL" dirty="0"/>
            </a:br>
            <a:r>
              <a:rPr lang="nl-NL" dirty="0"/>
              <a:t>- 2/3 hoogurgent (U1-U2)</a:t>
            </a:r>
          </a:p>
          <a:p>
            <a:r>
              <a:rPr lang="nl-NL" dirty="0"/>
              <a:t> </a:t>
            </a:r>
          </a:p>
        </p:txBody>
      </p:sp>
      <p:sp>
        <p:nvSpPr>
          <p:cNvPr id="6" name="Tekstvak 5"/>
          <p:cNvSpPr txBox="1"/>
          <p:nvPr/>
        </p:nvSpPr>
        <p:spPr>
          <a:xfrm>
            <a:off x="5724128" y="4653136"/>
            <a:ext cx="2468817" cy="369332"/>
          </a:xfrm>
          <a:prstGeom prst="rect">
            <a:avLst/>
          </a:prstGeom>
          <a:noFill/>
        </p:spPr>
        <p:txBody>
          <a:bodyPr wrap="none" rtlCol="0">
            <a:spAutoFit/>
          </a:bodyPr>
          <a:lstStyle/>
          <a:p>
            <a:r>
              <a:rPr lang="nl-NL" dirty="0"/>
              <a:t>6% verdenking op sepsis</a:t>
            </a:r>
          </a:p>
        </p:txBody>
      </p:sp>
      <p:sp>
        <p:nvSpPr>
          <p:cNvPr id="7" name="Ovaal 6"/>
          <p:cNvSpPr/>
          <p:nvPr/>
        </p:nvSpPr>
        <p:spPr>
          <a:xfrm>
            <a:off x="5436096" y="4437112"/>
            <a:ext cx="3024336" cy="792088"/>
          </a:xfrm>
          <a:prstGeom prst="ellipse">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nl-NL"/>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Ingangsklachten</a:t>
            </a:r>
          </a:p>
        </p:txBody>
      </p:sp>
      <p:graphicFrame>
        <p:nvGraphicFramePr>
          <p:cNvPr id="4" name="Tijdelijke aanduiding voor afbeelding 3"/>
          <p:cNvGraphicFramePr>
            <a:graphicFrameLocks noGrp="1"/>
          </p:cNvGraphicFramePr>
          <p:nvPr>
            <p:ph type="pic" sz="quarter" idx="15"/>
          </p:nvPr>
        </p:nvGraphicFramePr>
        <p:xfrm>
          <a:off x="539552" y="1988840"/>
          <a:ext cx="6696744" cy="3657600"/>
        </p:xfrm>
        <a:graphic>
          <a:graphicData uri="http://schemas.openxmlformats.org/drawingml/2006/table">
            <a:tbl>
              <a:tblPr firstRow="1" bandRow="1">
                <a:tableStyleId>{5C22544A-7EE6-4342-B048-85BDC9FD1C3A}</a:tableStyleId>
              </a:tblPr>
              <a:tblGrid>
                <a:gridCol w="3328748">
                  <a:extLst>
                    <a:ext uri="{9D8B030D-6E8A-4147-A177-3AD203B41FA5}">
                      <a16:colId xmlns:a16="http://schemas.microsoft.com/office/drawing/2014/main" val="20000"/>
                    </a:ext>
                  </a:extLst>
                </a:gridCol>
                <a:gridCol w="3367996">
                  <a:extLst>
                    <a:ext uri="{9D8B030D-6E8A-4147-A177-3AD203B41FA5}">
                      <a16:colId xmlns:a16="http://schemas.microsoft.com/office/drawing/2014/main" val="20001"/>
                    </a:ext>
                  </a:extLst>
                </a:gridCol>
              </a:tblGrid>
              <a:tr h="249814">
                <a:tc>
                  <a:txBody>
                    <a:bodyPr/>
                    <a:lstStyle/>
                    <a:p>
                      <a:endParaRPr lang="nl-NL" sz="1800" dirty="0"/>
                    </a:p>
                  </a:txBody>
                  <a:tcPr/>
                </a:tc>
                <a:tc>
                  <a:txBody>
                    <a:bodyPr/>
                    <a:lstStyle/>
                    <a:p>
                      <a:endParaRPr lang="nl-NL" sz="1800" dirty="0"/>
                    </a:p>
                  </a:txBody>
                  <a:tcPr/>
                </a:tc>
                <a:extLst>
                  <a:ext uri="{0D108BD9-81ED-4DB2-BD59-A6C34878D82A}">
                    <a16:rowId xmlns:a16="http://schemas.microsoft.com/office/drawing/2014/main" val="10000"/>
                  </a:ext>
                </a:extLst>
              </a:tr>
              <a:tr h="272525">
                <a:tc>
                  <a:txBody>
                    <a:bodyPr/>
                    <a:lstStyle/>
                    <a:p>
                      <a:r>
                        <a:rPr lang="nl-NL" sz="1800" b="1" dirty="0"/>
                        <a:t>Kortademig</a:t>
                      </a:r>
                    </a:p>
                  </a:txBody>
                  <a:tcPr/>
                </a:tc>
                <a:tc>
                  <a:txBody>
                    <a:bodyPr/>
                    <a:lstStyle/>
                    <a:p>
                      <a:r>
                        <a:rPr lang="nl-NL" sz="1800" dirty="0"/>
                        <a:t>Hoesten</a:t>
                      </a:r>
                    </a:p>
                  </a:txBody>
                  <a:tcPr/>
                </a:tc>
                <a:extLst>
                  <a:ext uri="{0D108BD9-81ED-4DB2-BD59-A6C34878D82A}">
                    <a16:rowId xmlns:a16="http://schemas.microsoft.com/office/drawing/2014/main" val="10001"/>
                  </a:ext>
                </a:extLst>
              </a:tr>
              <a:tr h="272525">
                <a:tc>
                  <a:txBody>
                    <a:bodyPr/>
                    <a:lstStyle/>
                    <a:p>
                      <a:r>
                        <a:rPr lang="nl-NL" sz="1800" dirty="0"/>
                        <a:t>Buikpijn</a:t>
                      </a:r>
                    </a:p>
                  </a:txBody>
                  <a:tcPr/>
                </a:tc>
                <a:tc>
                  <a:txBody>
                    <a:bodyPr/>
                    <a:lstStyle/>
                    <a:p>
                      <a:r>
                        <a:rPr lang="nl-NL" sz="1800" dirty="0"/>
                        <a:t>Braken</a:t>
                      </a:r>
                    </a:p>
                  </a:txBody>
                  <a:tcPr/>
                </a:tc>
                <a:extLst>
                  <a:ext uri="{0D108BD9-81ED-4DB2-BD59-A6C34878D82A}">
                    <a16:rowId xmlns:a16="http://schemas.microsoft.com/office/drawing/2014/main" val="10002"/>
                  </a:ext>
                </a:extLst>
              </a:tr>
              <a:tr h="272525">
                <a:tc>
                  <a:txBody>
                    <a:bodyPr/>
                    <a:lstStyle/>
                    <a:p>
                      <a:r>
                        <a:rPr lang="nl-NL" sz="1800" dirty="0"/>
                        <a:t>Koorts</a:t>
                      </a:r>
                    </a:p>
                  </a:txBody>
                  <a:tcPr/>
                </a:tc>
                <a:tc>
                  <a:txBody>
                    <a:bodyPr/>
                    <a:lstStyle/>
                    <a:p>
                      <a:r>
                        <a:rPr lang="nl-NL" sz="1800" dirty="0"/>
                        <a:t>Neurologische uitval</a:t>
                      </a:r>
                    </a:p>
                  </a:txBody>
                  <a:tcPr/>
                </a:tc>
                <a:extLst>
                  <a:ext uri="{0D108BD9-81ED-4DB2-BD59-A6C34878D82A}">
                    <a16:rowId xmlns:a16="http://schemas.microsoft.com/office/drawing/2014/main" val="10003"/>
                  </a:ext>
                </a:extLst>
              </a:tr>
              <a:tr h="343852">
                <a:tc>
                  <a:txBody>
                    <a:bodyPr/>
                    <a:lstStyle/>
                    <a:p>
                      <a:r>
                        <a:rPr lang="nl-NL" sz="1800" dirty="0"/>
                        <a:t>Algehele</a:t>
                      </a:r>
                      <a:r>
                        <a:rPr lang="nl-NL" sz="1800" baseline="0" dirty="0"/>
                        <a:t> malaise</a:t>
                      </a:r>
                      <a:endParaRPr lang="nl-NL" sz="1800" dirty="0"/>
                    </a:p>
                  </a:txBody>
                  <a:tcPr/>
                </a:tc>
                <a:tc>
                  <a:txBody>
                    <a:bodyPr/>
                    <a:lstStyle/>
                    <a:p>
                      <a:r>
                        <a:rPr lang="nl-NL" sz="1800" dirty="0"/>
                        <a:t>Keelpijn</a:t>
                      </a:r>
                    </a:p>
                  </a:txBody>
                  <a:tcPr/>
                </a:tc>
                <a:extLst>
                  <a:ext uri="{0D108BD9-81ED-4DB2-BD59-A6C34878D82A}">
                    <a16:rowId xmlns:a16="http://schemas.microsoft.com/office/drawing/2014/main" val="10004"/>
                  </a:ext>
                </a:extLst>
              </a:tr>
              <a:tr h="194116">
                <a:tc>
                  <a:txBody>
                    <a:bodyPr/>
                    <a:lstStyle/>
                    <a:p>
                      <a:r>
                        <a:rPr lang="nl-NL" sz="1800" dirty="0" err="1"/>
                        <a:t>ABCD-instabiel</a:t>
                      </a:r>
                      <a:endParaRPr lang="nl-NL" sz="1800" dirty="0"/>
                    </a:p>
                  </a:txBody>
                  <a:tcPr/>
                </a:tc>
                <a:tc>
                  <a:txBody>
                    <a:bodyPr/>
                    <a:lstStyle/>
                    <a:p>
                      <a:r>
                        <a:rPr lang="nl-NL" sz="1800" dirty="0"/>
                        <a:t>Afwijkend gedrag</a:t>
                      </a:r>
                    </a:p>
                  </a:txBody>
                  <a:tcPr/>
                </a:tc>
                <a:extLst>
                  <a:ext uri="{0D108BD9-81ED-4DB2-BD59-A6C34878D82A}">
                    <a16:rowId xmlns:a16="http://schemas.microsoft.com/office/drawing/2014/main" val="10005"/>
                  </a:ext>
                </a:extLst>
              </a:tr>
              <a:tr h="0">
                <a:tc>
                  <a:txBody>
                    <a:bodyPr/>
                    <a:lstStyle/>
                    <a:p>
                      <a:r>
                        <a:rPr lang="nl-NL" sz="1800" dirty="0"/>
                        <a:t>Urinewegproblemen</a:t>
                      </a:r>
                    </a:p>
                  </a:txBody>
                  <a:tcPr/>
                </a:tc>
                <a:tc>
                  <a:txBody>
                    <a:bodyPr/>
                    <a:lstStyle/>
                    <a:p>
                      <a:r>
                        <a:rPr lang="nl-NL" sz="1800" dirty="0"/>
                        <a:t>Beenklachten</a:t>
                      </a:r>
                    </a:p>
                  </a:txBody>
                  <a:tcPr/>
                </a:tc>
                <a:extLst>
                  <a:ext uri="{0D108BD9-81ED-4DB2-BD59-A6C34878D82A}">
                    <a16:rowId xmlns:a16="http://schemas.microsoft.com/office/drawing/2014/main" val="10006"/>
                  </a:ext>
                </a:extLst>
              </a:tr>
              <a:tr h="272525">
                <a:tc>
                  <a:txBody>
                    <a:bodyPr/>
                    <a:lstStyle/>
                    <a:p>
                      <a:r>
                        <a:rPr lang="nl-NL" sz="1800" dirty="0"/>
                        <a:t>Diabetes</a:t>
                      </a:r>
                    </a:p>
                  </a:txBody>
                  <a:tcPr/>
                </a:tc>
                <a:tc>
                  <a:txBody>
                    <a:bodyPr/>
                    <a:lstStyle/>
                    <a:p>
                      <a:r>
                        <a:rPr lang="nl-NL" sz="1800" dirty="0"/>
                        <a:t>Duizeligheid</a:t>
                      </a:r>
                    </a:p>
                  </a:txBody>
                  <a:tcPr/>
                </a:tc>
                <a:extLst>
                  <a:ext uri="{0D108BD9-81ED-4DB2-BD59-A6C34878D82A}">
                    <a16:rowId xmlns:a16="http://schemas.microsoft.com/office/drawing/2014/main" val="10007"/>
                  </a:ext>
                </a:extLst>
              </a:tr>
              <a:tr h="353928">
                <a:tc>
                  <a:txBody>
                    <a:bodyPr/>
                    <a:lstStyle/>
                    <a:p>
                      <a:r>
                        <a:rPr lang="nl-NL" sz="1800" dirty="0"/>
                        <a:t>Pijn thorax</a:t>
                      </a:r>
                    </a:p>
                  </a:txBody>
                  <a:tcPr/>
                </a:tc>
                <a:tc>
                  <a:txBody>
                    <a:bodyPr/>
                    <a:lstStyle/>
                    <a:p>
                      <a:r>
                        <a:rPr lang="nl-NL" sz="1800" dirty="0"/>
                        <a:t>Nekklachten</a:t>
                      </a:r>
                    </a:p>
                  </a:txBody>
                  <a:tcPr/>
                </a:tc>
                <a:extLst>
                  <a:ext uri="{0D108BD9-81ED-4DB2-BD59-A6C34878D82A}">
                    <a16:rowId xmlns:a16="http://schemas.microsoft.com/office/drawing/2014/main" val="10008"/>
                  </a:ext>
                </a:extLst>
              </a:tr>
              <a:tr h="272525">
                <a:tc>
                  <a:txBody>
                    <a:bodyPr/>
                    <a:lstStyle/>
                    <a:p>
                      <a:r>
                        <a:rPr lang="nl-NL" sz="1800" dirty="0"/>
                        <a:t>Rugklachten</a:t>
                      </a:r>
                    </a:p>
                  </a:txBody>
                  <a:tcPr/>
                </a:tc>
                <a:tc>
                  <a:txBody>
                    <a:bodyPr/>
                    <a:lstStyle/>
                    <a:p>
                      <a:endParaRPr lang="nl-NL" sz="1800" dirty="0"/>
                    </a:p>
                  </a:txBody>
                  <a:tcPr/>
                </a:tc>
                <a:extLst>
                  <a:ext uri="{0D108BD9-81ED-4DB2-BD59-A6C34878D82A}">
                    <a16:rowId xmlns:a16="http://schemas.microsoft.com/office/drawing/2014/main" val="10009"/>
                  </a:ext>
                </a:extLst>
              </a:tr>
            </a:tbl>
          </a:graphicData>
        </a:graphic>
      </p:graphicFrame>
    </p:spTree>
  </p:cSld>
  <p:clrMapOvr>
    <a:masterClrMapping/>
  </p:clrMapOvr>
</p:sld>
</file>

<file path=ppt/theme/theme1.xml><?xml version="1.0" encoding="utf-8"?>
<a:theme xmlns:a="http://schemas.openxmlformats.org/drawingml/2006/main" name="Default Theme">
  <a:themeElements>
    <a:clrScheme name="Radboudumc">
      <a:dk1>
        <a:srgbClr val="000000"/>
      </a:dk1>
      <a:lt1>
        <a:sysClr val="window" lastClr="FFFFFF"/>
      </a:lt1>
      <a:dk2>
        <a:srgbClr val="00AFDC"/>
      </a:dk2>
      <a:lt2>
        <a:srgbClr val="FFFFFF"/>
      </a:lt2>
      <a:accent1>
        <a:srgbClr val="006991"/>
      </a:accent1>
      <a:accent2>
        <a:srgbClr val="7FB4C8"/>
      </a:accent2>
      <a:accent3>
        <a:srgbClr val="00AFDC"/>
      </a:accent3>
      <a:accent4>
        <a:srgbClr val="7FD7ED"/>
      </a:accent4>
      <a:accent5>
        <a:srgbClr val="CCCCCC"/>
      </a:accent5>
      <a:accent6>
        <a:srgbClr val="E6E6E6"/>
      </a:accent6>
      <a:hlink>
        <a:srgbClr val="000000"/>
      </a:hlink>
      <a:folHlink>
        <a:srgbClr val="00AFDC"/>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3697</TotalTime>
  <Words>1585</Words>
  <Application>Microsoft Office PowerPoint</Application>
  <PresentationFormat>Diavoorstelling (4:3)</PresentationFormat>
  <Paragraphs>285</Paragraphs>
  <Slides>30</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30</vt:i4>
      </vt:variant>
    </vt:vector>
  </HeadingPairs>
  <TitlesOfParts>
    <vt:vector size="34" baseType="lpstr">
      <vt:lpstr>Arial</vt:lpstr>
      <vt:lpstr>Calibri</vt:lpstr>
      <vt:lpstr>Symbol</vt:lpstr>
      <vt:lpstr>Default Theme</vt:lpstr>
      <vt:lpstr> Triage van sepsis op de HAP: handvatten bij het herkennen van een levensbedreigende infectie</vt:lpstr>
      <vt:lpstr>Disclosure belangen spreker </vt:lpstr>
      <vt:lpstr>Hoe vaak komt sepsis voor?</vt:lpstr>
      <vt:lpstr>Casus mw Bakker (67 jaar)</vt:lpstr>
      <vt:lpstr>Definitie sepsis</vt:lpstr>
      <vt:lpstr>Van infectie naar sepsis</vt:lpstr>
      <vt:lpstr>Relatie tussen leeftijd en sepsis</vt:lpstr>
      <vt:lpstr>Onderzoek HAP/IC Ede 2011-2015</vt:lpstr>
      <vt:lpstr>Ingangsklachten</vt:lpstr>
      <vt:lpstr>Aanwezigheid symptomen</vt:lpstr>
      <vt:lpstr>Herkenning van infectie door de huisarts</vt:lpstr>
      <vt:lpstr>Kans op overlijden is groter als infectie niet herkend wordt</vt:lpstr>
      <vt:lpstr>Herkenning van sepsis</vt:lpstr>
      <vt:lpstr>Verhoogd risico op sepsis</vt:lpstr>
      <vt:lpstr>Verhoogd risico op sepsis</vt:lpstr>
      <vt:lpstr>Tekenen van (algehele) infectie</vt:lpstr>
      <vt:lpstr>Tekenen van orgaanfalen of shock</vt:lpstr>
      <vt:lpstr>Kortademigheid bij sepsis</vt:lpstr>
      <vt:lpstr>Beoordelen casuïstiek </vt:lpstr>
      <vt:lpstr>Casus 1</vt:lpstr>
      <vt:lpstr>Casus 1</vt:lpstr>
      <vt:lpstr>Casus 2</vt:lpstr>
      <vt:lpstr>Casus 2</vt:lpstr>
      <vt:lpstr>Casus 3</vt:lpstr>
      <vt:lpstr>Casus 3</vt:lpstr>
      <vt:lpstr>Volgorde urgentie casus 1-3</vt:lpstr>
      <vt:lpstr>Samenvatting</vt:lpstr>
      <vt:lpstr>Take home message</vt:lpstr>
      <vt:lpstr>Contact</vt:lpstr>
      <vt:lpstr>Literatuur referenties</vt:lpstr>
    </vt:vector>
  </TitlesOfParts>
  <Company>UMC St Radboud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Feike Loots</dc:creator>
  <cp:lastModifiedBy>Idelette Nutma</cp:lastModifiedBy>
  <cp:revision>343</cp:revision>
  <dcterms:created xsi:type="dcterms:W3CDTF">2016-06-27T07:55:06Z</dcterms:created>
  <dcterms:modified xsi:type="dcterms:W3CDTF">2019-03-08T17:05:58Z</dcterms:modified>
</cp:coreProperties>
</file>